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jalla One"/>
      <p:regular r:id="rId32"/>
    </p:embeddedFont>
    <p:embeddedFont>
      <p:font typeface="Fira Sans Extra Condensed"/>
      <p:regular r:id="rId33"/>
      <p:bold r:id="rId34"/>
      <p:italic r:id="rId35"/>
      <p:boldItalic r:id="rId36"/>
    </p:embeddedFont>
    <p:embeddedFont>
      <p:font typeface="Fira Sans Extra Condensed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4412CD-C856-486A-A9CF-60D4AF13C46A}">
  <a:tblStyle styleId="{BF4412CD-C856-486A-A9CF-60D4AF13C4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FjallaOne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-bold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1cf6551d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1cf6551d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Collecting data (last few slides)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ML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Feature engineering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Removing na, dup (sentiment)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Tfidf (vectorization), textblob (l</a:t>
            </a:r>
            <a:r>
              <a:rPr lang="en"/>
              <a:t>emmatization)</a:t>
            </a:r>
            <a:r>
              <a:rPr lang="en"/>
              <a:t>, emoji translation, adding polarity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models used the same preprocessed data to ensure consistency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Metrics (Accuracy, precision, false +-)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1c9c645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1c9c645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VADER and Roberta give each tweet a sentiment score, -1 and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 to use this data to calculate overall sentiment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models give us the opportunity to test uncategorized data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1c9c6450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1c9c6450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1c9c6450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1c9c6450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1c9c6450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a1c9c6450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1cf6551d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1cf6551d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Stephanie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Decision Tree achieved a high level performance on the training set, demonstrating a high level of accuracy and precision.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numbers coming out to be around 99%.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However, its performance dropped when applied to the test set, indicating an overfitting to the training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accuracy numbers for the test set came out around to be 49.6%, indicating that the model's performance drops on new, unseen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confusion matrix for the training set shows no misclassifications while the confusion matrix for the test set shows misclassifications, particularly in predicting negative and neutral sentiments.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1cf6551d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1cf6551d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Quite accurately categorizes neutral, whereas false +- on other 2.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Closer train and test accuracies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1cf6551d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1cf6551d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1cf6551d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a1cf6551d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SVM overfitting less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Generally trending upwards, more data would be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Better than random because 3 categories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96fd5876e_0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96fd5876e_0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Stephanie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1c753b5a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1c753b5a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1c9c6450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1c9c645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the limitations, no matter what side you are on, the general sentiment on twitter is spreading negativity, which should be taken note of.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for Machine Learning process, we found that it had a tendency to overfit, but otherwise were better than random selection at determining sentiment.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1dc23f133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a1dc23f133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29ebc1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29ebc1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1dc23f1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1dc23f1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1dc23f13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1dc23f13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Stephanie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1c9c6450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1c9c6450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During the data collection process, we scraped 1,360 Tweets from twitter that had any content relating to Israel, Palestine, conflict, and other related words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scraped it </a:t>
            </a:r>
            <a:r>
              <a:rPr lang="en">
                <a:solidFill>
                  <a:schemeClr val="dk1"/>
                </a:solidFill>
              </a:rPr>
              <a:t>using the Octoparse API </a:t>
            </a:r>
            <a:r>
              <a:rPr lang="en"/>
              <a:t>from Oct 7, the day that Hamas attacked, to the middle of November, when we started our analysis.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word cloud shows the </a:t>
            </a:r>
            <a:r>
              <a:rPr lang="en"/>
              <a:t>recurring</a:t>
            </a:r>
            <a:r>
              <a:rPr lang="en"/>
              <a:t> words that came up within each tweet, as you can see “pro Palestine”, “Israel”, and “Gaza” are the biggest words in the bubble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1c9c645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1c9c645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looking at the hashtags directly,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found that #ProPalestine came up to be 451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ProIsrael at 397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IsraelPalestineWar at 231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1dc23f133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1dc23f133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1dc23f13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1dc23f13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Based on the manual sentiment analysis, as previously stated by Michelle, </a:t>
            </a:r>
            <a:r>
              <a:rPr lang="en">
                <a:solidFill>
                  <a:schemeClr val="dk1"/>
                </a:solidFill>
              </a:rPr>
              <a:t>we analyzed the polarity sentiment in general versus per keyword.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found that the highest sentiment count was Pro Palestine at 600, followed by Neutral at 410, then Pro Israel at 350.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for the polarity for each keyword, we found that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#ProPalestine had the highest polarity for sentiments ProIsrael and ProPalestine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#ProIsrael had the highest sentiment for Neutral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3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7425" y="659100"/>
            <a:ext cx="3683100" cy="382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185350" y="632025"/>
            <a:ext cx="2683200" cy="370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hxycorn/Twitter-Sentiment-Analysis-about-ChatGP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ctrTitle"/>
          </p:nvPr>
        </p:nvSpPr>
        <p:spPr>
          <a:xfrm>
            <a:off x="2558925" y="1173075"/>
            <a:ext cx="6209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600"/>
              <a:t>Sentiment of the Israel-Palestine Conflict</a:t>
            </a:r>
            <a:endParaRPr sz="4600"/>
          </a:p>
        </p:txBody>
      </p:sp>
      <p:sp>
        <p:nvSpPr>
          <p:cNvPr id="57" name="Google Shape;57;p16"/>
          <p:cNvSpPr txBox="1"/>
          <p:nvPr>
            <p:ph idx="1" type="subTitle"/>
          </p:nvPr>
        </p:nvSpPr>
        <p:spPr>
          <a:xfrm>
            <a:off x="3050325" y="2888775"/>
            <a:ext cx="5718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7: Quan Ly, Michelle Odnert, Kaiden Ong,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Jonathan Bustamante Osorio, Stephanie Wang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6"/>
          <p:cNvGrpSpPr/>
          <p:nvPr/>
        </p:nvGrpSpPr>
        <p:grpSpPr>
          <a:xfrm>
            <a:off x="286562" y="1988535"/>
            <a:ext cx="2923014" cy="3154963"/>
            <a:chOff x="457194" y="411475"/>
            <a:chExt cx="4385617" cy="4733627"/>
          </a:xfrm>
        </p:grpSpPr>
        <p:sp>
          <p:nvSpPr>
            <p:cNvPr id="59" name="Google Shape;59;p16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16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61" name="Google Shape;61;p16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" name="Google Shape;235;p16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5"/>
          <p:cNvGrpSpPr/>
          <p:nvPr/>
        </p:nvGrpSpPr>
        <p:grpSpPr>
          <a:xfrm>
            <a:off x="457180" y="959930"/>
            <a:ext cx="3146225" cy="1372856"/>
            <a:chOff x="457200" y="1036100"/>
            <a:chExt cx="2912362" cy="1211700"/>
          </a:xfrm>
        </p:grpSpPr>
        <p:sp>
          <p:nvSpPr>
            <p:cNvPr id="365" name="Google Shape;365;p25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67" name="Google Shape;367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Methodological Approach To Sentiment Analysis</a:t>
            </a:r>
            <a:endParaRPr/>
          </a:p>
        </p:txBody>
      </p:sp>
      <p:grpSp>
        <p:nvGrpSpPr>
          <p:cNvPr id="368" name="Google Shape;368;p25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369" name="Google Shape;369;p25"/>
            <p:cNvSpPr/>
            <p:nvPr/>
          </p:nvSpPr>
          <p:spPr>
            <a:xfrm>
              <a:off x="5987719" y="3093832"/>
              <a:ext cx="119074" cy="819540"/>
            </a:xfrm>
            <a:custGeom>
              <a:rect b="b" l="l" r="r" t="t"/>
              <a:pathLst>
                <a:path extrusionOk="0" h="25273" w="3672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5803596" y="3038900"/>
              <a:ext cx="120014" cy="872170"/>
            </a:xfrm>
            <a:custGeom>
              <a:rect b="b" l="l" r="r" t="t"/>
              <a:pathLst>
                <a:path extrusionOk="0" h="26896" w="3701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5669768" y="2404422"/>
              <a:ext cx="257053" cy="311045"/>
            </a:xfrm>
            <a:custGeom>
              <a:rect b="b" l="l" r="r" t="t"/>
              <a:pathLst>
                <a:path extrusionOk="0" h="9592" w="7927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505976" y="2490258"/>
              <a:ext cx="267203" cy="326739"/>
            </a:xfrm>
            <a:custGeom>
              <a:rect b="b" l="l" r="r" t="t"/>
              <a:pathLst>
                <a:path extrusionOk="0" h="10076" w="824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5247562" y="2038055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5653165" y="2630539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4572000" y="1208850"/>
              <a:ext cx="1126888" cy="1125461"/>
            </a:xfrm>
            <a:custGeom>
              <a:rect b="b" l="l" r="r" t="t"/>
              <a:pathLst>
                <a:path extrusionOk="0" h="34707" w="34751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4625084" y="1394790"/>
              <a:ext cx="1099163" cy="964913"/>
            </a:xfrm>
            <a:custGeom>
              <a:rect b="b" l="l" r="r" t="t"/>
              <a:pathLst>
                <a:path extrusionOk="0" h="29756" w="33896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5651770" y="3750004"/>
              <a:ext cx="606362" cy="981970"/>
            </a:xfrm>
            <a:custGeom>
              <a:rect b="b" l="l" r="r" t="t"/>
              <a:pathLst>
                <a:path extrusionOk="0" h="30282" w="18699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5388751" y="4322642"/>
              <a:ext cx="1069200" cy="409332"/>
            </a:xfrm>
            <a:custGeom>
              <a:rect b="b" l="l" r="r" t="t"/>
              <a:pathLst>
                <a:path extrusionOk="0" h="12623" w="32972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5485190" y="2057414"/>
              <a:ext cx="650204" cy="2351999"/>
            </a:xfrm>
            <a:custGeom>
              <a:rect b="b" l="l" r="r" t="t"/>
              <a:pathLst>
                <a:path extrusionOk="0" h="72531" w="20051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>
            <a:off x="4663025" y="1160482"/>
            <a:ext cx="2928590" cy="925672"/>
            <a:chOff x="4722814" y="1160441"/>
            <a:chExt cx="2868636" cy="925672"/>
          </a:xfrm>
        </p:grpSpPr>
        <p:sp>
          <p:nvSpPr>
            <p:cNvPr id="381" name="Google Shape;381;p25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82" name="Google Shape;382;p25"/>
            <p:cNvGrpSpPr/>
            <p:nvPr/>
          </p:nvGrpSpPr>
          <p:grpSpPr>
            <a:xfrm>
              <a:off x="4722814" y="1160441"/>
              <a:ext cx="1981203" cy="925672"/>
              <a:chOff x="6127689" y="582774"/>
              <a:chExt cx="1981203" cy="925672"/>
            </a:xfrm>
          </p:grpSpPr>
          <p:sp>
            <p:nvSpPr>
              <p:cNvPr id="383" name="Google Shape;383;p25"/>
              <p:cNvSpPr txBox="1"/>
              <p:nvPr/>
            </p:nvSpPr>
            <p:spPr>
              <a:xfrm>
                <a:off x="6127692" y="58277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Which Model is Best?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6127689" y="922247"/>
                <a:ext cx="19812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Comparing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models with metrics such as precision, accuracy, etc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85" name="Google Shape;385;p25"/>
          <p:cNvGrpSpPr/>
          <p:nvPr/>
        </p:nvGrpSpPr>
        <p:grpSpPr>
          <a:xfrm>
            <a:off x="3376650" y="2151980"/>
            <a:ext cx="2817791" cy="943950"/>
            <a:chOff x="3659799" y="2392725"/>
            <a:chExt cx="2769600" cy="943950"/>
          </a:xfrm>
        </p:grpSpPr>
        <p:sp>
          <p:nvSpPr>
            <p:cNvPr id="386" name="Google Shape;386;p25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87" name="Google Shape;387;p25"/>
            <p:cNvGrpSpPr/>
            <p:nvPr/>
          </p:nvGrpSpPr>
          <p:grpSpPr>
            <a:xfrm>
              <a:off x="3659799" y="2392725"/>
              <a:ext cx="2105711" cy="943950"/>
              <a:chOff x="6226724" y="648633"/>
              <a:chExt cx="2105711" cy="943950"/>
            </a:xfrm>
          </p:grpSpPr>
          <p:sp>
            <p:nvSpPr>
              <p:cNvPr id="388" name="Google Shape;388;p25"/>
              <p:cNvSpPr txBox="1"/>
              <p:nvPr/>
            </p:nvSpPr>
            <p:spPr>
              <a:xfrm>
                <a:off x="6226736" y="648633"/>
                <a:ext cx="21057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Train, Test, Split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9" name="Google Shape;389;p25"/>
              <p:cNvSpPr txBox="1"/>
              <p:nvPr/>
            </p:nvSpPr>
            <p:spPr>
              <a:xfrm>
                <a:off x="6226724" y="988083"/>
                <a:ext cx="2105700" cy="60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Use our data and new “Polarity” feature to train and test our models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0" name="Google Shape;390;p25"/>
          <p:cNvGrpSpPr/>
          <p:nvPr/>
        </p:nvGrpSpPr>
        <p:grpSpPr>
          <a:xfrm>
            <a:off x="1854194" y="3104900"/>
            <a:ext cx="2943272" cy="888743"/>
            <a:chOff x="3486127" y="2420008"/>
            <a:chExt cx="2943272" cy="888743"/>
          </a:xfrm>
        </p:grpSpPr>
        <p:sp>
          <p:nvSpPr>
            <p:cNvPr id="391" name="Google Shape;391;p25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92" name="Google Shape;392;p25"/>
            <p:cNvGrpSpPr/>
            <p:nvPr/>
          </p:nvGrpSpPr>
          <p:grpSpPr>
            <a:xfrm>
              <a:off x="3486127" y="2420008"/>
              <a:ext cx="1981206" cy="888743"/>
              <a:chOff x="6053052" y="675916"/>
              <a:chExt cx="1981206" cy="888743"/>
            </a:xfrm>
          </p:grpSpPr>
          <p:sp>
            <p:nvSpPr>
              <p:cNvPr id="393" name="Google Shape;393;p25"/>
              <p:cNvSpPr txBox="1"/>
              <p:nvPr/>
            </p:nvSpPr>
            <p:spPr>
              <a:xfrm>
                <a:off x="6053052" y="67591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Feature Engineering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4" name="Google Shape;394;p25"/>
              <p:cNvSpPr txBox="1"/>
              <p:nvPr/>
            </p:nvSpPr>
            <p:spPr>
              <a:xfrm>
                <a:off x="6053058" y="1015360"/>
                <a:ext cx="1981200" cy="54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Manually categorizing data into Pro-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Israel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, neutral &amp; Pro-Palestine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5" name="Google Shape;395;p25"/>
          <p:cNvGrpSpPr/>
          <p:nvPr/>
        </p:nvGrpSpPr>
        <p:grpSpPr>
          <a:xfrm>
            <a:off x="457200" y="4055013"/>
            <a:ext cx="2943275" cy="895961"/>
            <a:chOff x="3486125" y="2444463"/>
            <a:chExt cx="2943275" cy="895961"/>
          </a:xfrm>
        </p:grpSpPr>
        <p:sp>
          <p:nvSpPr>
            <p:cNvPr id="396" name="Google Shape;396;p25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97" name="Google Shape;397;p25"/>
            <p:cNvGrpSpPr/>
            <p:nvPr/>
          </p:nvGrpSpPr>
          <p:grpSpPr>
            <a:xfrm>
              <a:off x="3486125" y="2444463"/>
              <a:ext cx="1981202" cy="895961"/>
              <a:chOff x="6053050" y="700371"/>
              <a:chExt cx="1981202" cy="895961"/>
            </a:xfrm>
          </p:grpSpPr>
          <p:sp>
            <p:nvSpPr>
              <p:cNvPr id="398" name="Google Shape;398;p2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Vader and Roberta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9" name="Google Shape;399;p25"/>
              <p:cNvSpPr txBox="1"/>
              <p:nvPr/>
            </p:nvSpPr>
            <p:spPr>
              <a:xfrm>
                <a:off x="6053050" y="1039832"/>
                <a:ext cx="1981200" cy="55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Models to determine overall sentiment of Twitter users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400" name="Google Shape;400;p25"/>
          <p:cNvCxnSpPr>
            <a:stCxn id="396" idx="6"/>
            <a:endCxn id="391" idx="4"/>
          </p:cNvCxnSpPr>
          <p:nvPr/>
        </p:nvCxnSpPr>
        <p:spPr>
          <a:xfrm flipH="1" rot="10800000">
            <a:off x="3400475" y="3767250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25"/>
          <p:cNvCxnSpPr>
            <a:stCxn id="391" idx="6"/>
            <a:endCxn id="386" idx="4"/>
          </p:cNvCxnSpPr>
          <p:nvPr/>
        </p:nvCxnSpPr>
        <p:spPr>
          <a:xfrm flipH="1" rot="10800000">
            <a:off x="4797466" y="2841592"/>
            <a:ext cx="10896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25"/>
          <p:cNvCxnSpPr>
            <a:stCxn id="386" idx="6"/>
            <a:endCxn id="381" idx="4"/>
          </p:cNvCxnSpPr>
          <p:nvPr/>
        </p:nvCxnSpPr>
        <p:spPr>
          <a:xfrm flipH="1" rot="10800000">
            <a:off x="6194441" y="1915954"/>
            <a:ext cx="1088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3" name="Google Shape;403;p25"/>
          <p:cNvGrpSpPr/>
          <p:nvPr/>
        </p:nvGrpSpPr>
        <p:grpSpPr>
          <a:xfrm>
            <a:off x="719950" y="1125700"/>
            <a:ext cx="2428100" cy="923850"/>
            <a:chOff x="6086241" y="624180"/>
            <a:chExt cx="2316005" cy="923850"/>
          </a:xfrm>
        </p:grpSpPr>
        <p:sp>
          <p:nvSpPr>
            <p:cNvPr id="404" name="Google Shape;404;p25"/>
            <p:cNvSpPr txBox="1"/>
            <p:nvPr/>
          </p:nvSpPr>
          <p:spPr>
            <a:xfrm>
              <a:off x="6086246" y="624180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Using </a:t>
              </a: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ML Models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086241" y="1039830"/>
              <a:ext cx="2316000" cy="5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46050" lvl="0" marL="1143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Decision Trees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146050" lvl="0" marL="1143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Support Vector Machines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146050" lvl="0" marL="1143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6" name="Google Shape;406;p25"/>
          <p:cNvGrpSpPr/>
          <p:nvPr/>
        </p:nvGrpSpPr>
        <p:grpSpPr>
          <a:xfrm>
            <a:off x="3096810" y="1459989"/>
            <a:ext cx="367726" cy="307374"/>
            <a:chOff x="4794038" y="3489860"/>
            <a:chExt cx="367726" cy="307374"/>
          </a:xfrm>
        </p:grpSpPr>
        <p:sp>
          <p:nvSpPr>
            <p:cNvPr id="407" name="Google Shape;407;p25"/>
            <p:cNvSpPr/>
            <p:nvPr/>
          </p:nvSpPr>
          <p:spPr>
            <a:xfrm>
              <a:off x="4794038" y="3744242"/>
              <a:ext cx="367726" cy="52992"/>
            </a:xfrm>
            <a:custGeom>
              <a:rect b="b" l="l" r="r" t="t"/>
              <a:pathLst>
                <a:path extrusionOk="0" h="1548" w="10742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4929393" y="3629289"/>
              <a:ext cx="97049" cy="27728"/>
            </a:xfrm>
            <a:custGeom>
              <a:rect b="b" l="l" r="r" t="t"/>
              <a:pathLst>
                <a:path extrusionOk="0" h="810" w="2835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4900843" y="3566507"/>
              <a:ext cx="155758" cy="57921"/>
            </a:xfrm>
            <a:custGeom>
              <a:rect b="b" l="l" r="r" t="t"/>
              <a:pathLst>
                <a:path extrusionOk="0" h="1692" w="455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4809545" y="3489860"/>
              <a:ext cx="337532" cy="249521"/>
            </a:xfrm>
            <a:custGeom>
              <a:rect b="b" l="l" r="r" t="t"/>
              <a:pathLst>
                <a:path extrusionOk="0" h="7289" w="986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/>
          <p:nvPr/>
        </p:nvSpPr>
        <p:spPr>
          <a:xfrm>
            <a:off x="859625" y="2746200"/>
            <a:ext cx="7545300" cy="208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859625" y="652124"/>
            <a:ext cx="7545300" cy="16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61263" y="327125"/>
            <a:ext cx="2668500" cy="6762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6"/>
          <p:cNvSpPr/>
          <p:nvPr/>
        </p:nvSpPr>
        <p:spPr>
          <a:xfrm>
            <a:off x="1161275" y="2413975"/>
            <a:ext cx="2668500" cy="6762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6"/>
          <p:cNvSpPr txBox="1"/>
          <p:nvPr/>
        </p:nvSpPr>
        <p:spPr>
          <a:xfrm>
            <a:off x="949025" y="450038"/>
            <a:ext cx="30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Sentiment Analysis</a:t>
            </a:r>
            <a:endParaRPr b="1" sz="2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1375299" y="2551904"/>
            <a:ext cx="22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Analysis</a:t>
            </a:r>
            <a:endParaRPr b="1" sz="2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1" name="Google Shape;421;p26"/>
          <p:cNvSpPr txBox="1"/>
          <p:nvPr>
            <p:ph idx="1" type="subTitle"/>
          </p:nvPr>
        </p:nvSpPr>
        <p:spPr>
          <a:xfrm>
            <a:off x="1460825" y="1200700"/>
            <a:ext cx="16662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Model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Roberta Model</a:t>
            </a:r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 b="26701" l="0" r="0" t="22194"/>
          <a:stretch/>
        </p:blipFill>
        <p:spPr>
          <a:xfrm>
            <a:off x="4449025" y="850250"/>
            <a:ext cx="3594300" cy="1304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26"/>
          <p:cNvSpPr txBox="1"/>
          <p:nvPr>
            <p:ph idx="1" type="subTitle"/>
          </p:nvPr>
        </p:nvSpPr>
        <p:spPr>
          <a:xfrm>
            <a:off x="1460825" y="3342625"/>
            <a:ext cx="25812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424" name="Google Shape;424;p26"/>
          <p:cNvPicPr preferRelativeResize="0"/>
          <p:nvPr/>
        </p:nvPicPr>
        <p:blipFill rotWithShape="1">
          <a:blip r:embed="rId4">
            <a:alphaModFix/>
          </a:blip>
          <a:srcRect b="9675" l="10300" r="9099" t="9699"/>
          <a:stretch/>
        </p:blipFill>
        <p:spPr>
          <a:xfrm>
            <a:off x="5378725" y="2947900"/>
            <a:ext cx="2519900" cy="167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661" y="860100"/>
            <a:ext cx="5216674" cy="35756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4850"/>
            <a:ext cx="8839204" cy="35261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Roberta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29"/>
          <p:cNvGraphicFramePr/>
          <p:nvPr/>
        </p:nvGraphicFramePr>
        <p:xfrm>
          <a:off x="952500" y="206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{BF4412CD-C856-486A-A9CF-60D4AF13C46A}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Negative</a:t>
                      </a:r>
                      <a:endParaRPr>
                        <a:solidFill>
                          <a:schemeClr val="lt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Neutral</a:t>
                      </a:r>
                      <a:endParaRPr>
                        <a:solidFill>
                          <a:schemeClr val="lt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Positive</a:t>
                      </a:r>
                      <a:endParaRPr>
                        <a:solidFill>
                          <a:schemeClr val="lt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BF59"/>
                    </a:solidFill>
                  </a:tcPr>
                </a:tc>
              </a:tr>
              <a:tr h="62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~[0.09 - 0.13] (V)</a:t>
                      </a:r>
                      <a:endParaRPr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~[0.59 - 0.67] </a:t>
                      </a:r>
                      <a:r>
                        <a:rPr b="1"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(R)</a:t>
                      </a:r>
                      <a:endParaRPr b="1"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~[0.79 - 0.84] (V)</a:t>
                      </a:r>
                      <a:endParaRPr b="1"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~[0.27 - 0.32] (R)</a:t>
                      </a:r>
                      <a:endParaRPr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~[0.05 - 0.09] (V)</a:t>
                      </a:r>
                      <a:endParaRPr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~[0.04 - 0.10] (R)</a:t>
                      </a:r>
                      <a:endParaRPr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42" name="Google Shape;442;p29"/>
          <p:cNvSpPr txBox="1"/>
          <p:nvPr>
            <p:ph type="title"/>
          </p:nvPr>
        </p:nvSpPr>
        <p:spPr>
          <a:xfrm>
            <a:off x="457200" y="411475"/>
            <a:ext cx="82296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Vader VS Roberta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Sentiment Scoring Ranges by Category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type="title"/>
          </p:nvPr>
        </p:nvSpPr>
        <p:spPr>
          <a:xfrm>
            <a:off x="1146900" y="289600"/>
            <a:ext cx="35826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Decision Tree</a:t>
            </a:r>
            <a:endParaRPr sz="2500"/>
          </a:p>
        </p:txBody>
      </p:sp>
      <p:pic>
        <p:nvPicPr>
          <p:cNvPr id="448" name="Google Shape;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400" y="2674889"/>
            <a:ext cx="2616374" cy="22921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408" y="213400"/>
            <a:ext cx="2616366" cy="23812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35275"/>
            <a:ext cx="5571601" cy="38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>
            <p:ph type="title"/>
          </p:nvPr>
        </p:nvSpPr>
        <p:spPr>
          <a:xfrm>
            <a:off x="937188" y="376700"/>
            <a:ext cx="386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775" y="152400"/>
            <a:ext cx="2639743" cy="2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775" y="2670833"/>
            <a:ext cx="2701350" cy="236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35275"/>
            <a:ext cx="5429976" cy="378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937188" y="376700"/>
            <a:ext cx="386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464" name="Google Shape;4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0500"/>
            <a:ext cx="5429976" cy="37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776" y="152400"/>
            <a:ext cx="2511915" cy="236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776" y="2670833"/>
            <a:ext cx="2495829" cy="232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Accuracies in Training and Testing</a:t>
            </a:r>
            <a:endParaRPr/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675" y="935275"/>
            <a:ext cx="4333437" cy="40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876054"/>
            <a:ext cx="4082508" cy="40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4"/>
          <p:cNvSpPr/>
          <p:nvPr/>
        </p:nvSpPr>
        <p:spPr>
          <a:xfrm>
            <a:off x="4676825" y="804526"/>
            <a:ext cx="4091100" cy="402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4"/>
          <p:cNvSpPr/>
          <p:nvPr/>
        </p:nvSpPr>
        <p:spPr>
          <a:xfrm>
            <a:off x="376050" y="804526"/>
            <a:ext cx="4091100" cy="402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1087363" y="479538"/>
            <a:ext cx="2668500" cy="676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>
            <a:off x="5404800" y="479463"/>
            <a:ext cx="2668500" cy="676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 txBox="1"/>
          <p:nvPr/>
        </p:nvSpPr>
        <p:spPr>
          <a:xfrm>
            <a:off x="1301386" y="617467"/>
            <a:ext cx="22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Limitations</a:t>
            </a:r>
            <a:endParaRPr b="1" sz="2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3" name="Google Shape;483;p34"/>
          <p:cNvGrpSpPr/>
          <p:nvPr/>
        </p:nvGrpSpPr>
        <p:grpSpPr>
          <a:xfrm>
            <a:off x="751432" y="1261938"/>
            <a:ext cx="3381631" cy="3325906"/>
            <a:chOff x="695359" y="2302076"/>
            <a:chExt cx="3131140" cy="2757799"/>
          </a:xfrm>
        </p:grpSpPr>
        <p:sp>
          <p:nvSpPr>
            <p:cNvPr id="484" name="Google Shape;484;p34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and Approach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5" name="Google Shape;485;p34"/>
            <p:cNvSpPr txBox="1"/>
            <p:nvPr/>
          </p:nvSpPr>
          <p:spPr>
            <a:xfrm>
              <a:off x="695399" y="2657475"/>
              <a:ext cx="3131100" cy="24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Tweets that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only make sense when you view the media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(images/videos)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attached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Tweets that quote other tweets (conflicting stances)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Language nuances and cultural biases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Looking at popular tweets may oversimplify 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dynamic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and public opinion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Inconsistency when manually classifying (some tweets are ambiguous)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6" name="Google Shape;486;p34"/>
          <p:cNvSpPr txBox="1"/>
          <p:nvPr/>
        </p:nvSpPr>
        <p:spPr>
          <a:xfrm>
            <a:off x="5618824" y="617392"/>
            <a:ext cx="22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 Work</a:t>
            </a:r>
            <a:endParaRPr b="1" sz="2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7" name="Google Shape;487;p34"/>
          <p:cNvSpPr txBox="1"/>
          <p:nvPr/>
        </p:nvSpPr>
        <p:spPr>
          <a:xfrm>
            <a:off x="4986750" y="1690388"/>
            <a:ext cx="3381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Expanding dataset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Scraping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tweets from more hashtags to capture wider range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4"/>
          <p:cNvSpPr txBox="1"/>
          <p:nvPr/>
        </p:nvSpPr>
        <p:spPr>
          <a:xfrm>
            <a:off x="4986759" y="1290175"/>
            <a:ext cx="21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34"/>
          <p:cNvSpPr txBox="1"/>
          <p:nvPr/>
        </p:nvSpPr>
        <p:spPr>
          <a:xfrm>
            <a:off x="4986750" y="2964275"/>
            <a:ext cx="36324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Fine-tune machine learning models to improve accuracy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Add additional sentiment intensity (strongly pro, weakly pro, etc.) levels beyond the three we have currently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4"/>
          <p:cNvSpPr txBox="1"/>
          <p:nvPr/>
        </p:nvSpPr>
        <p:spPr>
          <a:xfrm>
            <a:off x="4986759" y="2564050"/>
            <a:ext cx="21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457200" y="5638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246" name="Google Shape;246;p17"/>
          <p:cNvGrpSpPr/>
          <p:nvPr/>
        </p:nvGrpSpPr>
        <p:grpSpPr>
          <a:xfrm>
            <a:off x="906425" y="1466650"/>
            <a:ext cx="3134100" cy="331800"/>
            <a:chOff x="1136875" y="1451300"/>
            <a:chExt cx="3134100" cy="331800"/>
          </a:xfrm>
        </p:grpSpPr>
        <p:sp>
          <p:nvSpPr>
            <p:cNvPr id="247" name="Google Shape;247;p17"/>
            <p:cNvSpPr txBox="1"/>
            <p:nvPr/>
          </p:nvSpPr>
          <p:spPr>
            <a:xfrm>
              <a:off x="1836175" y="1451300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Motivation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" name="Google Shape;248;p17"/>
            <p:cNvSpPr txBox="1"/>
            <p:nvPr/>
          </p:nvSpPr>
          <p:spPr>
            <a:xfrm>
              <a:off x="1136875" y="1451300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9" name="Google Shape;249;p17"/>
          <p:cNvGrpSpPr/>
          <p:nvPr/>
        </p:nvGrpSpPr>
        <p:grpSpPr>
          <a:xfrm>
            <a:off x="906425" y="2676426"/>
            <a:ext cx="3134100" cy="331800"/>
            <a:chOff x="1136875" y="2621857"/>
            <a:chExt cx="3134100" cy="331800"/>
          </a:xfrm>
        </p:grpSpPr>
        <p:sp>
          <p:nvSpPr>
            <p:cNvPr id="250" name="Google Shape;250;p17"/>
            <p:cNvSpPr txBox="1"/>
            <p:nvPr/>
          </p:nvSpPr>
          <p:spPr>
            <a:xfrm>
              <a:off x="1836175" y="2621857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Related Work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1" name="Google Shape;251;p17"/>
            <p:cNvSpPr txBox="1"/>
            <p:nvPr/>
          </p:nvSpPr>
          <p:spPr>
            <a:xfrm>
              <a:off x="1136875" y="2621857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2" name="Google Shape;252;p17"/>
          <p:cNvGrpSpPr/>
          <p:nvPr/>
        </p:nvGrpSpPr>
        <p:grpSpPr>
          <a:xfrm>
            <a:off x="906425" y="2071538"/>
            <a:ext cx="3134100" cy="331800"/>
            <a:chOff x="1136875" y="1997360"/>
            <a:chExt cx="3134100" cy="331800"/>
          </a:xfrm>
        </p:grpSpPr>
        <p:sp>
          <p:nvSpPr>
            <p:cNvPr id="253" name="Google Shape;253;p17"/>
            <p:cNvSpPr txBox="1"/>
            <p:nvPr/>
          </p:nvSpPr>
          <p:spPr>
            <a:xfrm>
              <a:off x="1836175" y="1997360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Definition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4" name="Google Shape;254;p17"/>
            <p:cNvSpPr txBox="1"/>
            <p:nvPr/>
          </p:nvSpPr>
          <p:spPr>
            <a:xfrm>
              <a:off x="1136875" y="1997360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5" name="Google Shape;255;p17"/>
          <p:cNvGrpSpPr/>
          <p:nvPr/>
        </p:nvGrpSpPr>
        <p:grpSpPr>
          <a:xfrm>
            <a:off x="906425" y="3281314"/>
            <a:ext cx="3134100" cy="331800"/>
            <a:chOff x="1136875" y="3246354"/>
            <a:chExt cx="3134100" cy="331800"/>
          </a:xfrm>
        </p:grpSpPr>
        <p:sp>
          <p:nvSpPr>
            <p:cNvPr id="256" name="Google Shape;256;p17"/>
            <p:cNvSpPr txBox="1"/>
            <p:nvPr/>
          </p:nvSpPr>
          <p:spPr>
            <a:xfrm>
              <a:off x="1836175" y="3246354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7" name="Google Shape;257;p17"/>
            <p:cNvSpPr txBox="1"/>
            <p:nvPr/>
          </p:nvSpPr>
          <p:spPr>
            <a:xfrm>
              <a:off x="1136875" y="3246354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8" name="Google Shape;258;p17"/>
          <p:cNvGrpSpPr/>
          <p:nvPr/>
        </p:nvGrpSpPr>
        <p:grpSpPr>
          <a:xfrm>
            <a:off x="906425" y="3886202"/>
            <a:ext cx="3134100" cy="331800"/>
            <a:chOff x="1136875" y="3870852"/>
            <a:chExt cx="3134100" cy="331800"/>
          </a:xfrm>
        </p:grpSpPr>
        <p:sp>
          <p:nvSpPr>
            <p:cNvPr id="259" name="Google Shape;259;p17"/>
            <p:cNvSpPr txBox="1"/>
            <p:nvPr/>
          </p:nvSpPr>
          <p:spPr>
            <a:xfrm>
              <a:off x="1836175" y="3870852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Approach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0" name="Google Shape;260;p17"/>
            <p:cNvSpPr txBox="1"/>
            <p:nvPr/>
          </p:nvSpPr>
          <p:spPr>
            <a:xfrm>
              <a:off x="1136875" y="3870852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1" name="Google Shape;261;p17"/>
          <p:cNvGrpSpPr/>
          <p:nvPr/>
        </p:nvGrpSpPr>
        <p:grpSpPr>
          <a:xfrm>
            <a:off x="4438650" y="1466650"/>
            <a:ext cx="3134100" cy="331800"/>
            <a:chOff x="1136875" y="1451300"/>
            <a:chExt cx="3134100" cy="331800"/>
          </a:xfrm>
        </p:grpSpPr>
        <p:sp>
          <p:nvSpPr>
            <p:cNvPr id="262" name="Google Shape;262;p17"/>
            <p:cNvSpPr txBox="1"/>
            <p:nvPr/>
          </p:nvSpPr>
          <p:spPr>
            <a:xfrm>
              <a:off x="1836175" y="1451300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Experiments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" name="Google Shape;263;p17"/>
            <p:cNvSpPr txBox="1"/>
            <p:nvPr/>
          </p:nvSpPr>
          <p:spPr>
            <a:xfrm>
              <a:off x="1136875" y="1451300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4" name="Google Shape;264;p17"/>
          <p:cNvGrpSpPr/>
          <p:nvPr/>
        </p:nvGrpSpPr>
        <p:grpSpPr>
          <a:xfrm>
            <a:off x="4438650" y="2676426"/>
            <a:ext cx="3134100" cy="331800"/>
            <a:chOff x="1136875" y="2621857"/>
            <a:chExt cx="3134100" cy="331800"/>
          </a:xfrm>
        </p:grpSpPr>
        <p:sp>
          <p:nvSpPr>
            <p:cNvPr id="265" name="Google Shape;265;p17"/>
            <p:cNvSpPr txBox="1"/>
            <p:nvPr/>
          </p:nvSpPr>
          <p:spPr>
            <a:xfrm>
              <a:off x="1836175" y="2621857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Discussion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" name="Google Shape;266;p17"/>
            <p:cNvSpPr txBox="1"/>
            <p:nvPr/>
          </p:nvSpPr>
          <p:spPr>
            <a:xfrm>
              <a:off x="1136875" y="2621857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7" name="Google Shape;267;p17"/>
          <p:cNvGrpSpPr/>
          <p:nvPr/>
        </p:nvGrpSpPr>
        <p:grpSpPr>
          <a:xfrm>
            <a:off x="4438650" y="2071538"/>
            <a:ext cx="3134100" cy="331800"/>
            <a:chOff x="1136875" y="1997360"/>
            <a:chExt cx="3134100" cy="331800"/>
          </a:xfrm>
        </p:grpSpPr>
        <p:sp>
          <p:nvSpPr>
            <p:cNvPr id="268" name="Google Shape;268;p17"/>
            <p:cNvSpPr txBox="1"/>
            <p:nvPr/>
          </p:nvSpPr>
          <p:spPr>
            <a:xfrm>
              <a:off x="1836175" y="1997360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Results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9" name="Google Shape;269;p17"/>
            <p:cNvSpPr txBox="1"/>
            <p:nvPr/>
          </p:nvSpPr>
          <p:spPr>
            <a:xfrm>
              <a:off x="1136875" y="1997360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4438698" y="3281436"/>
            <a:ext cx="4106338" cy="331811"/>
            <a:chOff x="1136875" y="3246354"/>
            <a:chExt cx="3833400" cy="331811"/>
          </a:xfrm>
        </p:grpSpPr>
        <p:sp>
          <p:nvSpPr>
            <p:cNvPr id="271" name="Google Shape;271;p17"/>
            <p:cNvSpPr txBox="1"/>
            <p:nvPr/>
          </p:nvSpPr>
          <p:spPr>
            <a:xfrm>
              <a:off x="1836175" y="3246366"/>
              <a:ext cx="3134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Limitations &amp; Future Work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2" name="Google Shape;272;p17"/>
            <p:cNvSpPr txBox="1"/>
            <p:nvPr/>
          </p:nvSpPr>
          <p:spPr>
            <a:xfrm>
              <a:off x="1136875" y="3246354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09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4438650" y="3886202"/>
            <a:ext cx="3134100" cy="331800"/>
            <a:chOff x="1136875" y="3870852"/>
            <a:chExt cx="3134100" cy="331800"/>
          </a:xfrm>
        </p:grpSpPr>
        <p:sp>
          <p:nvSpPr>
            <p:cNvPr id="274" name="Google Shape;274;p17"/>
            <p:cNvSpPr txBox="1"/>
            <p:nvPr/>
          </p:nvSpPr>
          <p:spPr>
            <a:xfrm>
              <a:off x="1836175" y="3870852"/>
              <a:ext cx="243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5" name="Google Shape;275;p17"/>
            <p:cNvSpPr txBox="1"/>
            <p:nvPr/>
          </p:nvSpPr>
          <p:spPr>
            <a:xfrm>
              <a:off x="1136875" y="3870852"/>
              <a:ext cx="69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"/>
          <p:cNvSpPr txBox="1"/>
          <p:nvPr>
            <p:ph type="title"/>
          </p:nvPr>
        </p:nvSpPr>
        <p:spPr>
          <a:xfrm>
            <a:off x="803675" y="61550"/>
            <a:ext cx="7315500" cy="13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Key </a:t>
            </a:r>
            <a:r>
              <a:rPr lang="en" sz="3200"/>
              <a:t>Takeaways </a:t>
            </a:r>
            <a:r>
              <a:rPr lang="en" sz="3200"/>
              <a:t>and Contributions</a:t>
            </a:r>
            <a:endParaRPr sz="3200"/>
          </a:p>
        </p:txBody>
      </p:sp>
      <p:sp>
        <p:nvSpPr>
          <p:cNvPr id="496" name="Google Shape;496;p35"/>
          <p:cNvSpPr txBox="1"/>
          <p:nvPr>
            <p:ph idx="1" type="body"/>
          </p:nvPr>
        </p:nvSpPr>
        <p:spPr>
          <a:xfrm>
            <a:off x="768900" y="1618200"/>
            <a:ext cx="7433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Fira Sans Extra Condensed"/>
              <a:buChar char="●"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and Approach</a:t>
            </a:r>
            <a:endParaRPr b="1" sz="2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0201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No matter the distribution, the general consensus of the tweets were negative</a:t>
            </a:r>
            <a:endParaRPr sz="19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6369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4545"/>
              <a:buChar char="●"/>
            </a:pPr>
            <a:r>
              <a:rPr b="1" lang="en" sz="2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2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0201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Tendency to overfit</a:t>
            </a:r>
            <a:endParaRPr sz="1900"/>
          </a:p>
          <a:p>
            <a:pPr indent="-34020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Otherwise better than random at determining sentiment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"/>
          <p:cNvSpPr txBox="1"/>
          <p:nvPr>
            <p:ph type="title"/>
          </p:nvPr>
        </p:nvSpPr>
        <p:spPr>
          <a:xfrm>
            <a:off x="1388100" y="4369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07" name="Google Shape;507;p37"/>
          <p:cNvSpPr txBox="1"/>
          <p:nvPr>
            <p:ph idx="1" type="body"/>
          </p:nvPr>
        </p:nvSpPr>
        <p:spPr>
          <a:xfrm>
            <a:off x="616450" y="1152475"/>
            <a:ext cx="80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Gangwar, A., &amp; Mehta, T. (2022).  Sentiment Analysis of Political Tweets for Israel using Machine Learning. </a:t>
            </a:r>
            <a:endParaRPr sz="1200">
              <a:highlight>
                <a:srgbClr val="FFFFFF"/>
              </a:highlight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</a:rPr>
              <a:t>Huang, H. (2023, May). Twitter Sentiment Analysis about ChatGPT. GitHub.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https://github.com/hxycorn/Twitter-Sentiment-Analysis-about-ChatGPT</a:t>
            </a:r>
            <a:endParaRPr sz="1200">
              <a:highlight>
                <a:srgbClr val="FFFFFF"/>
              </a:highlight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</a:rPr>
              <a:t>Sahayak, V., Shete, V., &amp; Pathan, A. (2015, January). Sentiment Analysis on Twitter Data. </a:t>
            </a:r>
            <a:r>
              <a:rPr i="1" lang="en" sz="1200">
                <a:highlight>
                  <a:srgbClr val="FFFFFF"/>
                </a:highlight>
              </a:rPr>
              <a:t>International Journal of Innovative Research in Advanced Engineering (IJIRAE)</a:t>
            </a:r>
            <a:r>
              <a:rPr lang="en" sz="1200">
                <a:highlight>
                  <a:srgbClr val="FFFFFF"/>
                </a:highlight>
              </a:rPr>
              <a:t>, </a:t>
            </a:r>
            <a:r>
              <a:rPr i="1" lang="en" sz="1200">
                <a:highlight>
                  <a:srgbClr val="FFFFFF"/>
                </a:highlight>
              </a:rPr>
              <a:t>2</a:t>
            </a:r>
            <a:r>
              <a:rPr lang="en" sz="1200">
                <a:highlight>
                  <a:srgbClr val="FFFFFF"/>
                </a:highlight>
              </a:rPr>
              <a:t>(1).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rael declares war': What the papers say about the surprise Hamas attack  and its aftermath | Israel | The Guardian" id="280" name="Google Shape;280;p18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 txBox="1"/>
          <p:nvPr>
            <p:ph idx="1" type="body"/>
          </p:nvPr>
        </p:nvSpPr>
        <p:spPr>
          <a:xfrm>
            <a:off x="237450" y="141990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Apply what we have learned to a relevant, real-world topic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Capture a sense of public sentiment towards an extremely complex and polarizing issue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18"/>
          <p:cNvSpPr txBox="1"/>
          <p:nvPr>
            <p:ph type="title"/>
          </p:nvPr>
        </p:nvSpPr>
        <p:spPr>
          <a:xfrm>
            <a:off x="311700" y="43475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Motivation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idx="1" type="body"/>
          </p:nvPr>
        </p:nvSpPr>
        <p:spPr>
          <a:xfrm>
            <a:off x="1914600" y="777075"/>
            <a:ext cx="5314800" cy="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is the current sentiment of English-speaking Twitter users toward the Israel Palestine conflict? 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descr="India vociferous support for Israel is taking the world" id="289" name="Google Shape;2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00" y="1791550"/>
            <a:ext cx="5315100" cy="29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725" y="1357500"/>
            <a:ext cx="1582001" cy="34249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19"/>
          <p:cNvSpPr txBox="1"/>
          <p:nvPr/>
        </p:nvSpPr>
        <p:spPr>
          <a:xfrm>
            <a:off x="3072000" y="2682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Question: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/>
          <p:nvPr/>
        </p:nvSpPr>
        <p:spPr>
          <a:xfrm>
            <a:off x="507750" y="1811250"/>
            <a:ext cx="8128500" cy="1338000"/>
          </a:xfrm>
          <a:prstGeom prst="roundRect">
            <a:avLst>
              <a:gd fmla="val 16667" name="adj"/>
            </a:avLst>
          </a:prstGeom>
          <a:solidFill>
            <a:srgbClr val="96DFFF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507750" y="703325"/>
            <a:ext cx="8128500" cy="1032900"/>
          </a:xfrm>
          <a:prstGeom prst="roundRect">
            <a:avLst>
              <a:gd fmla="val 16667" name="adj"/>
            </a:avLst>
          </a:prstGeom>
          <a:solidFill>
            <a:srgbClr val="C6FF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type="title"/>
          </p:nvPr>
        </p:nvSpPr>
        <p:spPr>
          <a:xfrm>
            <a:off x="457200" y="2590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99" name="Google Shape;299;p20"/>
          <p:cNvSpPr txBox="1"/>
          <p:nvPr/>
        </p:nvSpPr>
        <p:spPr>
          <a:xfrm>
            <a:off x="1524825" y="842250"/>
            <a:ext cx="5835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Twitter Sentiment Analysis about ChatGPT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1542975" y="1021650"/>
            <a:ext cx="64482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Conducted from December 2022 to January 2023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Identified main topics and sentiments of early users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1524450" y="1728075"/>
            <a:ext cx="5835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Sentiment Analysis of Twitter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1619175" y="2181050"/>
            <a:ext cx="69003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Focuses on trends of tweet languages and volumes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Classifies tweets into positive, strongly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weakly positive, negative, strongly negative, weakly negative, and neutral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3" name="Google Shape;303;p20"/>
          <p:cNvGrpSpPr/>
          <p:nvPr/>
        </p:nvGrpSpPr>
        <p:grpSpPr>
          <a:xfrm>
            <a:off x="699742" y="1980326"/>
            <a:ext cx="695019" cy="695019"/>
            <a:chOff x="4955873" y="990850"/>
            <a:chExt cx="784800" cy="784800"/>
          </a:xfrm>
        </p:grpSpPr>
        <p:sp>
          <p:nvSpPr>
            <p:cNvPr id="304" name="Google Shape;304;p20"/>
            <p:cNvSpPr/>
            <p:nvPr/>
          </p:nvSpPr>
          <p:spPr>
            <a:xfrm>
              <a:off x="4955873" y="990850"/>
              <a:ext cx="784800" cy="78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5375" y="1045399"/>
              <a:ext cx="685799" cy="685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37" y="835238"/>
            <a:ext cx="695038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/>
          <p:nvPr/>
        </p:nvSpPr>
        <p:spPr>
          <a:xfrm>
            <a:off x="507750" y="3224250"/>
            <a:ext cx="8128500" cy="174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0"/>
          <p:cNvGrpSpPr/>
          <p:nvPr/>
        </p:nvGrpSpPr>
        <p:grpSpPr>
          <a:xfrm>
            <a:off x="699736" y="3430215"/>
            <a:ext cx="695019" cy="695019"/>
            <a:chOff x="665709" y="3443813"/>
            <a:chExt cx="784800" cy="784800"/>
          </a:xfrm>
        </p:grpSpPr>
        <p:sp>
          <p:nvSpPr>
            <p:cNvPr id="309" name="Google Shape;309;p20"/>
            <p:cNvSpPr/>
            <p:nvPr/>
          </p:nvSpPr>
          <p:spPr>
            <a:xfrm>
              <a:off x="665709" y="3443813"/>
              <a:ext cx="784800" cy="78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0"/>
            <p:cNvGrpSpPr/>
            <p:nvPr/>
          </p:nvGrpSpPr>
          <p:grpSpPr>
            <a:xfrm>
              <a:off x="821958" y="3600064"/>
              <a:ext cx="472011" cy="472011"/>
              <a:chOff x="1190625" y="238125"/>
              <a:chExt cx="5238750" cy="5238750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3807425" y="2386825"/>
                <a:ext cx="1355750" cy="306975"/>
              </a:xfrm>
              <a:custGeom>
                <a:rect b="b" l="l" r="r" t="t"/>
                <a:pathLst>
                  <a:path extrusionOk="0" h="12279" w="54230">
                    <a:moveTo>
                      <a:pt x="5628" y="0"/>
                    </a:moveTo>
                    <a:lnTo>
                      <a:pt x="5219" y="1740"/>
                    </a:lnTo>
                    <a:lnTo>
                      <a:pt x="4707" y="3377"/>
                    </a:lnTo>
                    <a:lnTo>
                      <a:pt x="4093" y="5014"/>
                    </a:lnTo>
                    <a:lnTo>
                      <a:pt x="3480" y="6549"/>
                    </a:lnTo>
                    <a:lnTo>
                      <a:pt x="2661" y="8083"/>
                    </a:lnTo>
                    <a:lnTo>
                      <a:pt x="1842" y="9516"/>
                    </a:lnTo>
                    <a:lnTo>
                      <a:pt x="922" y="10948"/>
                    </a:lnTo>
                    <a:lnTo>
                      <a:pt x="1" y="12279"/>
                    </a:lnTo>
                    <a:lnTo>
                      <a:pt x="51058" y="12279"/>
                    </a:lnTo>
                    <a:lnTo>
                      <a:pt x="52081" y="9209"/>
                    </a:lnTo>
                    <a:lnTo>
                      <a:pt x="53002" y="6242"/>
                    </a:lnTo>
                    <a:lnTo>
                      <a:pt x="53718" y="3172"/>
                    </a:lnTo>
                    <a:lnTo>
                      <a:pt x="542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2735625" y="1772900"/>
                <a:ext cx="920900" cy="920900"/>
              </a:xfrm>
              <a:custGeom>
                <a:rect b="b" l="l" r="r" t="t"/>
                <a:pathLst>
                  <a:path extrusionOk="0" h="36836" w="36836">
                    <a:moveTo>
                      <a:pt x="24558" y="12279"/>
                    </a:moveTo>
                    <a:lnTo>
                      <a:pt x="24558" y="24557"/>
                    </a:lnTo>
                    <a:lnTo>
                      <a:pt x="12279" y="24557"/>
                    </a:lnTo>
                    <a:lnTo>
                      <a:pt x="12279" y="12279"/>
                    </a:lnTo>
                    <a:close/>
                    <a:moveTo>
                      <a:pt x="18418" y="1"/>
                    </a:moveTo>
                    <a:lnTo>
                      <a:pt x="16474" y="103"/>
                    </a:lnTo>
                    <a:lnTo>
                      <a:pt x="14735" y="410"/>
                    </a:lnTo>
                    <a:lnTo>
                      <a:pt x="12893" y="819"/>
                    </a:lnTo>
                    <a:lnTo>
                      <a:pt x="11256" y="1433"/>
                    </a:lnTo>
                    <a:lnTo>
                      <a:pt x="9619" y="2252"/>
                    </a:lnTo>
                    <a:lnTo>
                      <a:pt x="8084" y="3173"/>
                    </a:lnTo>
                    <a:lnTo>
                      <a:pt x="6652" y="4196"/>
                    </a:lnTo>
                    <a:lnTo>
                      <a:pt x="5424" y="5424"/>
                    </a:lnTo>
                    <a:lnTo>
                      <a:pt x="4196" y="6754"/>
                    </a:lnTo>
                    <a:lnTo>
                      <a:pt x="3173" y="8084"/>
                    </a:lnTo>
                    <a:lnTo>
                      <a:pt x="2252" y="9619"/>
                    </a:lnTo>
                    <a:lnTo>
                      <a:pt x="1433" y="11256"/>
                    </a:lnTo>
                    <a:lnTo>
                      <a:pt x="819" y="12995"/>
                    </a:lnTo>
                    <a:lnTo>
                      <a:pt x="410" y="14735"/>
                    </a:lnTo>
                    <a:lnTo>
                      <a:pt x="103" y="16576"/>
                    </a:lnTo>
                    <a:lnTo>
                      <a:pt x="1" y="18418"/>
                    </a:lnTo>
                    <a:lnTo>
                      <a:pt x="103" y="20362"/>
                    </a:lnTo>
                    <a:lnTo>
                      <a:pt x="410" y="22204"/>
                    </a:lnTo>
                    <a:lnTo>
                      <a:pt x="819" y="23943"/>
                    </a:lnTo>
                    <a:lnTo>
                      <a:pt x="1433" y="25580"/>
                    </a:lnTo>
                    <a:lnTo>
                      <a:pt x="2252" y="27218"/>
                    </a:lnTo>
                    <a:lnTo>
                      <a:pt x="3173" y="28752"/>
                    </a:lnTo>
                    <a:lnTo>
                      <a:pt x="4196" y="30185"/>
                    </a:lnTo>
                    <a:lnTo>
                      <a:pt x="5424" y="31515"/>
                    </a:lnTo>
                    <a:lnTo>
                      <a:pt x="6652" y="32640"/>
                    </a:lnTo>
                    <a:lnTo>
                      <a:pt x="8084" y="33766"/>
                    </a:lnTo>
                    <a:lnTo>
                      <a:pt x="9619" y="34687"/>
                    </a:lnTo>
                    <a:lnTo>
                      <a:pt x="11256" y="35403"/>
                    </a:lnTo>
                    <a:lnTo>
                      <a:pt x="12893" y="36017"/>
                    </a:lnTo>
                    <a:lnTo>
                      <a:pt x="14735" y="36529"/>
                    </a:lnTo>
                    <a:lnTo>
                      <a:pt x="16474" y="36733"/>
                    </a:lnTo>
                    <a:lnTo>
                      <a:pt x="18418" y="36836"/>
                    </a:lnTo>
                    <a:lnTo>
                      <a:pt x="20260" y="36733"/>
                    </a:lnTo>
                    <a:lnTo>
                      <a:pt x="22102" y="36529"/>
                    </a:lnTo>
                    <a:lnTo>
                      <a:pt x="23944" y="36017"/>
                    </a:lnTo>
                    <a:lnTo>
                      <a:pt x="25581" y="35403"/>
                    </a:lnTo>
                    <a:lnTo>
                      <a:pt x="27218" y="34687"/>
                    </a:lnTo>
                    <a:lnTo>
                      <a:pt x="28753" y="33766"/>
                    </a:lnTo>
                    <a:lnTo>
                      <a:pt x="30185" y="32640"/>
                    </a:lnTo>
                    <a:lnTo>
                      <a:pt x="31413" y="31515"/>
                    </a:lnTo>
                    <a:lnTo>
                      <a:pt x="32641" y="30185"/>
                    </a:lnTo>
                    <a:lnTo>
                      <a:pt x="33664" y="28752"/>
                    </a:lnTo>
                    <a:lnTo>
                      <a:pt x="34585" y="27218"/>
                    </a:lnTo>
                    <a:lnTo>
                      <a:pt x="35403" y="25580"/>
                    </a:lnTo>
                    <a:lnTo>
                      <a:pt x="36017" y="23943"/>
                    </a:lnTo>
                    <a:lnTo>
                      <a:pt x="36427" y="22204"/>
                    </a:lnTo>
                    <a:lnTo>
                      <a:pt x="36734" y="20362"/>
                    </a:lnTo>
                    <a:lnTo>
                      <a:pt x="36836" y="18418"/>
                    </a:lnTo>
                    <a:lnTo>
                      <a:pt x="36734" y="16576"/>
                    </a:lnTo>
                    <a:lnTo>
                      <a:pt x="36427" y="14735"/>
                    </a:lnTo>
                    <a:lnTo>
                      <a:pt x="36017" y="12995"/>
                    </a:lnTo>
                    <a:lnTo>
                      <a:pt x="35403" y="11256"/>
                    </a:lnTo>
                    <a:lnTo>
                      <a:pt x="34585" y="9619"/>
                    </a:lnTo>
                    <a:lnTo>
                      <a:pt x="33664" y="8084"/>
                    </a:lnTo>
                    <a:lnTo>
                      <a:pt x="32641" y="6754"/>
                    </a:lnTo>
                    <a:lnTo>
                      <a:pt x="31413" y="5424"/>
                    </a:lnTo>
                    <a:lnTo>
                      <a:pt x="30185" y="4196"/>
                    </a:lnTo>
                    <a:lnTo>
                      <a:pt x="28753" y="3173"/>
                    </a:lnTo>
                    <a:lnTo>
                      <a:pt x="27218" y="2252"/>
                    </a:lnTo>
                    <a:lnTo>
                      <a:pt x="25581" y="1433"/>
                    </a:lnTo>
                    <a:lnTo>
                      <a:pt x="23944" y="819"/>
                    </a:lnTo>
                    <a:lnTo>
                      <a:pt x="22102" y="410"/>
                    </a:lnTo>
                    <a:lnTo>
                      <a:pt x="20260" y="103"/>
                    </a:lnTo>
                    <a:lnTo>
                      <a:pt x="18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1190625" y="238125"/>
                <a:ext cx="3893275" cy="5238750"/>
              </a:xfrm>
              <a:custGeom>
                <a:rect b="b" l="l" r="r" t="t"/>
                <a:pathLst>
                  <a:path extrusionOk="0" h="209550" w="155731">
                    <a:moveTo>
                      <a:pt x="86358" y="0"/>
                    </a:moveTo>
                    <a:lnTo>
                      <a:pt x="82879" y="102"/>
                    </a:lnTo>
                    <a:lnTo>
                      <a:pt x="79502" y="307"/>
                    </a:lnTo>
                    <a:lnTo>
                      <a:pt x="76228" y="716"/>
                    </a:lnTo>
                    <a:lnTo>
                      <a:pt x="72851" y="1228"/>
                    </a:lnTo>
                    <a:lnTo>
                      <a:pt x="69679" y="1842"/>
                    </a:lnTo>
                    <a:lnTo>
                      <a:pt x="66508" y="2660"/>
                    </a:lnTo>
                    <a:lnTo>
                      <a:pt x="63438" y="3581"/>
                    </a:lnTo>
                    <a:lnTo>
                      <a:pt x="60368" y="4604"/>
                    </a:lnTo>
                    <a:lnTo>
                      <a:pt x="57401" y="5832"/>
                    </a:lnTo>
                    <a:lnTo>
                      <a:pt x="54536" y="7060"/>
                    </a:lnTo>
                    <a:lnTo>
                      <a:pt x="51671" y="8493"/>
                    </a:lnTo>
                    <a:lnTo>
                      <a:pt x="48909" y="10027"/>
                    </a:lnTo>
                    <a:lnTo>
                      <a:pt x="46248" y="11664"/>
                    </a:lnTo>
                    <a:lnTo>
                      <a:pt x="43690" y="13404"/>
                    </a:lnTo>
                    <a:lnTo>
                      <a:pt x="41235" y="15246"/>
                    </a:lnTo>
                    <a:lnTo>
                      <a:pt x="38779" y="17190"/>
                    </a:lnTo>
                    <a:lnTo>
                      <a:pt x="36426" y="19236"/>
                    </a:lnTo>
                    <a:lnTo>
                      <a:pt x="34277" y="21385"/>
                    </a:lnTo>
                    <a:lnTo>
                      <a:pt x="32128" y="23636"/>
                    </a:lnTo>
                    <a:lnTo>
                      <a:pt x="30082" y="25989"/>
                    </a:lnTo>
                    <a:lnTo>
                      <a:pt x="28138" y="28342"/>
                    </a:lnTo>
                    <a:lnTo>
                      <a:pt x="26296" y="30798"/>
                    </a:lnTo>
                    <a:lnTo>
                      <a:pt x="24557" y="33356"/>
                    </a:lnTo>
                    <a:lnTo>
                      <a:pt x="22920" y="35914"/>
                    </a:lnTo>
                    <a:lnTo>
                      <a:pt x="21385" y="38574"/>
                    </a:lnTo>
                    <a:lnTo>
                      <a:pt x="20055" y="41235"/>
                    </a:lnTo>
                    <a:lnTo>
                      <a:pt x="18724" y="43997"/>
                    </a:lnTo>
                    <a:lnTo>
                      <a:pt x="17599" y="46862"/>
                    </a:lnTo>
                    <a:lnTo>
                      <a:pt x="16576" y="49727"/>
                    </a:lnTo>
                    <a:lnTo>
                      <a:pt x="15655" y="52694"/>
                    </a:lnTo>
                    <a:lnTo>
                      <a:pt x="14836" y="55559"/>
                    </a:lnTo>
                    <a:lnTo>
                      <a:pt x="14120" y="58629"/>
                    </a:lnTo>
                    <a:lnTo>
                      <a:pt x="13711" y="60778"/>
                    </a:lnTo>
                    <a:lnTo>
                      <a:pt x="13404" y="62926"/>
                    </a:lnTo>
                    <a:lnTo>
                      <a:pt x="13097" y="65177"/>
                    </a:lnTo>
                    <a:lnTo>
                      <a:pt x="12892" y="67326"/>
                    </a:lnTo>
                    <a:lnTo>
                      <a:pt x="12790" y="69475"/>
                    </a:lnTo>
                    <a:lnTo>
                      <a:pt x="12688" y="71624"/>
                    </a:lnTo>
                    <a:lnTo>
                      <a:pt x="12688" y="73772"/>
                    </a:lnTo>
                    <a:lnTo>
                      <a:pt x="12688" y="75921"/>
                    </a:lnTo>
                    <a:lnTo>
                      <a:pt x="12790" y="78070"/>
                    </a:lnTo>
                    <a:lnTo>
                      <a:pt x="12995" y="80218"/>
                    </a:lnTo>
                    <a:lnTo>
                      <a:pt x="13199" y="82367"/>
                    </a:lnTo>
                    <a:lnTo>
                      <a:pt x="13506" y="84516"/>
                    </a:lnTo>
                    <a:lnTo>
                      <a:pt x="13813" y="86562"/>
                    </a:lnTo>
                    <a:lnTo>
                      <a:pt x="14222" y="88711"/>
                    </a:lnTo>
                    <a:lnTo>
                      <a:pt x="14734" y="90757"/>
                    </a:lnTo>
                    <a:lnTo>
                      <a:pt x="15246" y="92804"/>
                    </a:lnTo>
                    <a:lnTo>
                      <a:pt x="0" y="118383"/>
                    </a:lnTo>
                    <a:lnTo>
                      <a:pt x="24966" y="136187"/>
                    </a:lnTo>
                    <a:lnTo>
                      <a:pt x="24966" y="171896"/>
                    </a:lnTo>
                    <a:lnTo>
                      <a:pt x="49523" y="171896"/>
                    </a:lnTo>
                    <a:lnTo>
                      <a:pt x="49523" y="209550"/>
                    </a:lnTo>
                    <a:lnTo>
                      <a:pt x="135471" y="209550"/>
                    </a:lnTo>
                    <a:lnTo>
                      <a:pt x="135471" y="184072"/>
                    </a:lnTo>
                    <a:lnTo>
                      <a:pt x="135573" y="179775"/>
                    </a:lnTo>
                    <a:lnTo>
                      <a:pt x="135675" y="175478"/>
                    </a:lnTo>
                    <a:lnTo>
                      <a:pt x="135982" y="171078"/>
                    </a:lnTo>
                    <a:lnTo>
                      <a:pt x="136392" y="166678"/>
                    </a:lnTo>
                    <a:lnTo>
                      <a:pt x="136903" y="162278"/>
                    </a:lnTo>
                    <a:lnTo>
                      <a:pt x="137620" y="157776"/>
                    </a:lnTo>
                    <a:lnTo>
                      <a:pt x="138336" y="153274"/>
                    </a:lnTo>
                    <a:lnTo>
                      <a:pt x="139257" y="148670"/>
                    </a:lnTo>
                    <a:lnTo>
                      <a:pt x="140280" y="144066"/>
                    </a:lnTo>
                    <a:lnTo>
                      <a:pt x="141405" y="139359"/>
                    </a:lnTo>
                    <a:lnTo>
                      <a:pt x="142735" y="134652"/>
                    </a:lnTo>
                    <a:lnTo>
                      <a:pt x="144066" y="129946"/>
                    </a:lnTo>
                    <a:lnTo>
                      <a:pt x="145600" y="125137"/>
                    </a:lnTo>
                    <a:lnTo>
                      <a:pt x="147238" y="120328"/>
                    </a:lnTo>
                    <a:lnTo>
                      <a:pt x="149079" y="115416"/>
                    </a:lnTo>
                    <a:lnTo>
                      <a:pt x="150921" y="110505"/>
                    </a:lnTo>
                    <a:lnTo>
                      <a:pt x="78684" y="110505"/>
                    </a:lnTo>
                    <a:lnTo>
                      <a:pt x="77046" y="110403"/>
                    </a:lnTo>
                    <a:lnTo>
                      <a:pt x="75512" y="110198"/>
                    </a:lnTo>
                    <a:lnTo>
                      <a:pt x="73977" y="109891"/>
                    </a:lnTo>
                    <a:lnTo>
                      <a:pt x="72544" y="109584"/>
                    </a:lnTo>
                    <a:lnTo>
                      <a:pt x="71112" y="109175"/>
                    </a:lnTo>
                    <a:lnTo>
                      <a:pt x="69679" y="108663"/>
                    </a:lnTo>
                    <a:lnTo>
                      <a:pt x="68247" y="108152"/>
                    </a:lnTo>
                    <a:lnTo>
                      <a:pt x="66917" y="107538"/>
                    </a:lnTo>
                    <a:lnTo>
                      <a:pt x="65587" y="106821"/>
                    </a:lnTo>
                    <a:lnTo>
                      <a:pt x="64257" y="106105"/>
                    </a:lnTo>
                    <a:lnTo>
                      <a:pt x="63029" y="105287"/>
                    </a:lnTo>
                    <a:lnTo>
                      <a:pt x="61801" y="104468"/>
                    </a:lnTo>
                    <a:lnTo>
                      <a:pt x="60675" y="103547"/>
                    </a:lnTo>
                    <a:lnTo>
                      <a:pt x="59550" y="102524"/>
                    </a:lnTo>
                    <a:lnTo>
                      <a:pt x="58527" y="101501"/>
                    </a:lnTo>
                    <a:lnTo>
                      <a:pt x="57503" y="100478"/>
                    </a:lnTo>
                    <a:lnTo>
                      <a:pt x="56480" y="99352"/>
                    </a:lnTo>
                    <a:lnTo>
                      <a:pt x="55662" y="98227"/>
                    </a:lnTo>
                    <a:lnTo>
                      <a:pt x="54741" y="96999"/>
                    </a:lnTo>
                    <a:lnTo>
                      <a:pt x="53922" y="95771"/>
                    </a:lnTo>
                    <a:lnTo>
                      <a:pt x="53206" y="94441"/>
                    </a:lnTo>
                    <a:lnTo>
                      <a:pt x="52592" y="93111"/>
                    </a:lnTo>
                    <a:lnTo>
                      <a:pt x="51978" y="91780"/>
                    </a:lnTo>
                    <a:lnTo>
                      <a:pt x="51364" y="90348"/>
                    </a:lnTo>
                    <a:lnTo>
                      <a:pt x="50853" y="88916"/>
                    </a:lnTo>
                    <a:lnTo>
                      <a:pt x="50443" y="87483"/>
                    </a:lnTo>
                    <a:lnTo>
                      <a:pt x="50136" y="86051"/>
                    </a:lnTo>
                    <a:lnTo>
                      <a:pt x="49830" y="84516"/>
                    </a:lnTo>
                    <a:lnTo>
                      <a:pt x="49625" y="82981"/>
                    </a:lnTo>
                    <a:lnTo>
                      <a:pt x="49523" y="81446"/>
                    </a:lnTo>
                    <a:lnTo>
                      <a:pt x="49523" y="79809"/>
                    </a:lnTo>
                    <a:lnTo>
                      <a:pt x="49523" y="78274"/>
                    </a:lnTo>
                    <a:lnTo>
                      <a:pt x="49625" y="76740"/>
                    </a:lnTo>
                    <a:lnTo>
                      <a:pt x="49830" y="75205"/>
                    </a:lnTo>
                    <a:lnTo>
                      <a:pt x="50136" y="73670"/>
                    </a:lnTo>
                    <a:lnTo>
                      <a:pt x="50443" y="72135"/>
                    </a:lnTo>
                    <a:lnTo>
                      <a:pt x="50853" y="70703"/>
                    </a:lnTo>
                    <a:lnTo>
                      <a:pt x="51364" y="69270"/>
                    </a:lnTo>
                    <a:lnTo>
                      <a:pt x="51978" y="67838"/>
                    </a:lnTo>
                    <a:lnTo>
                      <a:pt x="52592" y="66508"/>
                    </a:lnTo>
                    <a:lnTo>
                      <a:pt x="53206" y="65177"/>
                    </a:lnTo>
                    <a:lnTo>
                      <a:pt x="53922" y="63950"/>
                    </a:lnTo>
                    <a:lnTo>
                      <a:pt x="54741" y="62722"/>
                    </a:lnTo>
                    <a:lnTo>
                      <a:pt x="55662" y="61494"/>
                    </a:lnTo>
                    <a:lnTo>
                      <a:pt x="56480" y="60266"/>
                    </a:lnTo>
                    <a:lnTo>
                      <a:pt x="57503" y="59243"/>
                    </a:lnTo>
                    <a:lnTo>
                      <a:pt x="58527" y="58117"/>
                    </a:lnTo>
                    <a:lnTo>
                      <a:pt x="59550" y="57094"/>
                    </a:lnTo>
                    <a:lnTo>
                      <a:pt x="60675" y="56173"/>
                    </a:lnTo>
                    <a:lnTo>
                      <a:pt x="61801" y="55252"/>
                    </a:lnTo>
                    <a:lnTo>
                      <a:pt x="63029" y="54332"/>
                    </a:lnTo>
                    <a:lnTo>
                      <a:pt x="64257" y="53615"/>
                    </a:lnTo>
                    <a:lnTo>
                      <a:pt x="65587" y="52797"/>
                    </a:lnTo>
                    <a:lnTo>
                      <a:pt x="66917" y="52183"/>
                    </a:lnTo>
                    <a:lnTo>
                      <a:pt x="68247" y="51569"/>
                    </a:lnTo>
                    <a:lnTo>
                      <a:pt x="69679" y="50955"/>
                    </a:lnTo>
                    <a:lnTo>
                      <a:pt x="71112" y="50546"/>
                    </a:lnTo>
                    <a:lnTo>
                      <a:pt x="72544" y="50136"/>
                    </a:lnTo>
                    <a:lnTo>
                      <a:pt x="73977" y="49727"/>
                    </a:lnTo>
                    <a:lnTo>
                      <a:pt x="75512" y="49523"/>
                    </a:lnTo>
                    <a:lnTo>
                      <a:pt x="77046" y="49318"/>
                    </a:lnTo>
                    <a:lnTo>
                      <a:pt x="78684" y="49216"/>
                    </a:lnTo>
                    <a:lnTo>
                      <a:pt x="80218" y="49113"/>
                    </a:lnTo>
                    <a:lnTo>
                      <a:pt x="155730" y="49113"/>
                    </a:lnTo>
                    <a:lnTo>
                      <a:pt x="154707" y="46453"/>
                    </a:lnTo>
                    <a:lnTo>
                      <a:pt x="153684" y="43895"/>
                    </a:lnTo>
                    <a:lnTo>
                      <a:pt x="152456" y="41337"/>
                    </a:lnTo>
                    <a:lnTo>
                      <a:pt x="151228" y="38881"/>
                    </a:lnTo>
                    <a:lnTo>
                      <a:pt x="149898" y="36426"/>
                    </a:lnTo>
                    <a:lnTo>
                      <a:pt x="148363" y="34072"/>
                    </a:lnTo>
                    <a:lnTo>
                      <a:pt x="146828" y="31719"/>
                    </a:lnTo>
                    <a:lnTo>
                      <a:pt x="145191" y="29468"/>
                    </a:lnTo>
                    <a:lnTo>
                      <a:pt x="143554" y="27319"/>
                    </a:lnTo>
                    <a:lnTo>
                      <a:pt x="141712" y="25171"/>
                    </a:lnTo>
                    <a:lnTo>
                      <a:pt x="139871" y="23124"/>
                    </a:lnTo>
                    <a:lnTo>
                      <a:pt x="137926" y="21078"/>
                    </a:lnTo>
                    <a:lnTo>
                      <a:pt x="135880" y="19236"/>
                    </a:lnTo>
                    <a:lnTo>
                      <a:pt x="133834" y="17394"/>
                    </a:lnTo>
                    <a:lnTo>
                      <a:pt x="131685" y="15655"/>
                    </a:lnTo>
                    <a:lnTo>
                      <a:pt x="129434" y="13915"/>
                    </a:lnTo>
                    <a:lnTo>
                      <a:pt x="127081" y="12381"/>
                    </a:lnTo>
                    <a:lnTo>
                      <a:pt x="124727" y="10846"/>
                    </a:lnTo>
                    <a:lnTo>
                      <a:pt x="122374" y="9413"/>
                    </a:lnTo>
                    <a:lnTo>
                      <a:pt x="119918" y="8083"/>
                    </a:lnTo>
                    <a:lnTo>
                      <a:pt x="117360" y="6855"/>
                    </a:lnTo>
                    <a:lnTo>
                      <a:pt x="114700" y="5730"/>
                    </a:lnTo>
                    <a:lnTo>
                      <a:pt x="112142" y="4707"/>
                    </a:lnTo>
                    <a:lnTo>
                      <a:pt x="109379" y="3786"/>
                    </a:lnTo>
                    <a:lnTo>
                      <a:pt x="106719" y="2865"/>
                    </a:lnTo>
                    <a:lnTo>
                      <a:pt x="103854" y="2149"/>
                    </a:lnTo>
                    <a:lnTo>
                      <a:pt x="101092" y="1535"/>
                    </a:lnTo>
                    <a:lnTo>
                      <a:pt x="98227" y="1023"/>
                    </a:lnTo>
                    <a:lnTo>
                      <a:pt x="95259" y="614"/>
                    </a:lnTo>
                    <a:lnTo>
                      <a:pt x="92292" y="307"/>
                    </a:lnTo>
                    <a:lnTo>
                      <a:pt x="89325" y="102"/>
                    </a:lnTo>
                    <a:lnTo>
                      <a:pt x="863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3807425" y="1772900"/>
                <a:ext cx="1383900" cy="306975"/>
              </a:xfrm>
              <a:custGeom>
                <a:rect b="b" l="l" r="r" t="t"/>
                <a:pathLst>
                  <a:path extrusionOk="0" h="12279" w="55356">
                    <a:moveTo>
                      <a:pt x="1" y="1"/>
                    </a:moveTo>
                    <a:lnTo>
                      <a:pt x="922" y="1433"/>
                    </a:lnTo>
                    <a:lnTo>
                      <a:pt x="1842" y="2763"/>
                    </a:lnTo>
                    <a:lnTo>
                      <a:pt x="2661" y="4298"/>
                    </a:lnTo>
                    <a:lnTo>
                      <a:pt x="3480" y="5833"/>
                    </a:lnTo>
                    <a:lnTo>
                      <a:pt x="4093" y="7368"/>
                    </a:lnTo>
                    <a:lnTo>
                      <a:pt x="4707" y="9005"/>
                    </a:lnTo>
                    <a:lnTo>
                      <a:pt x="5219" y="10642"/>
                    </a:lnTo>
                    <a:lnTo>
                      <a:pt x="5628" y="12279"/>
                    </a:lnTo>
                    <a:lnTo>
                      <a:pt x="55355" y="12279"/>
                    </a:lnTo>
                    <a:lnTo>
                      <a:pt x="55253" y="9209"/>
                    </a:lnTo>
                    <a:lnTo>
                      <a:pt x="55048" y="6140"/>
                    </a:lnTo>
                    <a:lnTo>
                      <a:pt x="54742" y="3070"/>
                    </a:lnTo>
                    <a:lnTo>
                      <a:pt x="542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5083875" y="545075"/>
                <a:ext cx="1345500" cy="1227850"/>
              </a:xfrm>
              <a:custGeom>
                <a:rect b="b" l="l" r="r" t="t"/>
                <a:pathLst>
                  <a:path extrusionOk="0" h="49114" w="53820">
                    <a:moveTo>
                      <a:pt x="34993" y="0"/>
                    </a:moveTo>
                    <a:lnTo>
                      <a:pt x="33152" y="103"/>
                    </a:lnTo>
                    <a:lnTo>
                      <a:pt x="31310" y="410"/>
                    </a:lnTo>
                    <a:lnTo>
                      <a:pt x="29468" y="819"/>
                    </a:lnTo>
                    <a:lnTo>
                      <a:pt x="27831" y="1433"/>
                    </a:lnTo>
                    <a:lnTo>
                      <a:pt x="26194" y="2251"/>
                    </a:lnTo>
                    <a:lnTo>
                      <a:pt x="24659" y="3172"/>
                    </a:lnTo>
                    <a:lnTo>
                      <a:pt x="23227" y="4195"/>
                    </a:lnTo>
                    <a:lnTo>
                      <a:pt x="21999" y="5423"/>
                    </a:lnTo>
                    <a:lnTo>
                      <a:pt x="20771" y="6753"/>
                    </a:lnTo>
                    <a:lnTo>
                      <a:pt x="19748" y="8186"/>
                    </a:lnTo>
                    <a:lnTo>
                      <a:pt x="18827" y="9618"/>
                    </a:lnTo>
                    <a:lnTo>
                      <a:pt x="18008" y="11255"/>
                    </a:lnTo>
                    <a:lnTo>
                      <a:pt x="17394" y="12995"/>
                    </a:lnTo>
                    <a:lnTo>
                      <a:pt x="16985" y="14734"/>
                    </a:lnTo>
                    <a:lnTo>
                      <a:pt x="16678" y="16576"/>
                    </a:lnTo>
                    <a:lnTo>
                      <a:pt x="16576" y="18418"/>
                    </a:lnTo>
                    <a:lnTo>
                      <a:pt x="16678" y="20567"/>
                    </a:lnTo>
                    <a:lnTo>
                      <a:pt x="16985" y="22511"/>
                    </a:lnTo>
                    <a:lnTo>
                      <a:pt x="17599" y="24455"/>
                    </a:lnTo>
                    <a:lnTo>
                      <a:pt x="18315" y="26399"/>
                    </a:lnTo>
                    <a:lnTo>
                      <a:pt x="7879" y="36835"/>
                    </a:lnTo>
                    <a:lnTo>
                      <a:pt x="0" y="36835"/>
                    </a:lnTo>
                    <a:lnTo>
                      <a:pt x="1023" y="39803"/>
                    </a:lnTo>
                    <a:lnTo>
                      <a:pt x="1944" y="42872"/>
                    </a:lnTo>
                    <a:lnTo>
                      <a:pt x="2660" y="45942"/>
                    </a:lnTo>
                    <a:lnTo>
                      <a:pt x="3172" y="49114"/>
                    </a:lnTo>
                    <a:lnTo>
                      <a:pt x="12995" y="49114"/>
                    </a:lnTo>
                    <a:lnTo>
                      <a:pt x="27115" y="35096"/>
                    </a:lnTo>
                    <a:lnTo>
                      <a:pt x="28956" y="35812"/>
                    </a:lnTo>
                    <a:lnTo>
                      <a:pt x="30900" y="36426"/>
                    </a:lnTo>
                    <a:lnTo>
                      <a:pt x="32845" y="36733"/>
                    </a:lnTo>
                    <a:lnTo>
                      <a:pt x="34993" y="36835"/>
                    </a:lnTo>
                    <a:lnTo>
                      <a:pt x="36835" y="36733"/>
                    </a:lnTo>
                    <a:lnTo>
                      <a:pt x="38677" y="36528"/>
                    </a:lnTo>
                    <a:lnTo>
                      <a:pt x="40518" y="36017"/>
                    </a:lnTo>
                    <a:lnTo>
                      <a:pt x="42258" y="35403"/>
                    </a:lnTo>
                    <a:lnTo>
                      <a:pt x="43895" y="34584"/>
                    </a:lnTo>
                    <a:lnTo>
                      <a:pt x="45430" y="33663"/>
                    </a:lnTo>
                    <a:lnTo>
                      <a:pt x="46862" y="32640"/>
                    </a:lnTo>
                    <a:lnTo>
                      <a:pt x="48192" y="31412"/>
                    </a:lnTo>
                    <a:lnTo>
                      <a:pt x="49420" y="30185"/>
                    </a:lnTo>
                    <a:lnTo>
                      <a:pt x="50546" y="28752"/>
                    </a:lnTo>
                    <a:lnTo>
                      <a:pt x="51467" y="27217"/>
                    </a:lnTo>
                    <a:lnTo>
                      <a:pt x="52285" y="25580"/>
                    </a:lnTo>
                    <a:lnTo>
                      <a:pt x="52899" y="23943"/>
                    </a:lnTo>
                    <a:lnTo>
                      <a:pt x="53411" y="22101"/>
                    </a:lnTo>
                    <a:lnTo>
                      <a:pt x="53718" y="20362"/>
                    </a:lnTo>
                    <a:lnTo>
                      <a:pt x="53820" y="18418"/>
                    </a:lnTo>
                    <a:lnTo>
                      <a:pt x="53718" y="16576"/>
                    </a:lnTo>
                    <a:lnTo>
                      <a:pt x="53411" y="14734"/>
                    </a:lnTo>
                    <a:lnTo>
                      <a:pt x="52899" y="12995"/>
                    </a:lnTo>
                    <a:lnTo>
                      <a:pt x="52285" y="11255"/>
                    </a:lnTo>
                    <a:lnTo>
                      <a:pt x="51467" y="9618"/>
                    </a:lnTo>
                    <a:lnTo>
                      <a:pt x="50546" y="8186"/>
                    </a:lnTo>
                    <a:lnTo>
                      <a:pt x="49420" y="6753"/>
                    </a:lnTo>
                    <a:lnTo>
                      <a:pt x="48192" y="5423"/>
                    </a:lnTo>
                    <a:lnTo>
                      <a:pt x="46862" y="4195"/>
                    </a:lnTo>
                    <a:lnTo>
                      <a:pt x="45430" y="3172"/>
                    </a:lnTo>
                    <a:lnTo>
                      <a:pt x="43895" y="2251"/>
                    </a:lnTo>
                    <a:lnTo>
                      <a:pt x="42258" y="1433"/>
                    </a:lnTo>
                    <a:lnTo>
                      <a:pt x="40518" y="819"/>
                    </a:lnTo>
                    <a:lnTo>
                      <a:pt x="38677" y="410"/>
                    </a:lnTo>
                    <a:lnTo>
                      <a:pt x="36835" y="103"/>
                    </a:lnTo>
                    <a:lnTo>
                      <a:pt x="349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5163150" y="1772900"/>
                <a:ext cx="1266225" cy="920900"/>
              </a:xfrm>
              <a:custGeom>
                <a:rect b="b" l="l" r="r" t="t"/>
                <a:pathLst>
                  <a:path extrusionOk="0" h="36836" w="50649">
                    <a:moveTo>
                      <a:pt x="31822" y="1"/>
                    </a:moveTo>
                    <a:lnTo>
                      <a:pt x="30287" y="103"/>
                    </a:lnTo>
                    <a:lnTo>
                      <a:pt x="28855" y="205"/>
                    </a:lnTo>
                    <a:lnTo>
                      <a:pt x="27423" y="512"/>
                    </a:lnTo>
                    <a:lnTo>
                      <a:pt x="26092" y="921"/>
                    </a:lnTo>
                    <a:lnTo>
                      <a:pt x="24762" y="1433"/>
                    </a:lnTo>
                    <a:lnTo>
                      <a:pt x="23432" y="2047"/>
                    </a:lnTo>
                    <a:lnTo>
                      <a:pt x="22204" y="2661"/>
                    </a:lnTo>
                    <a:lnTo>
                      <a:pt x="21079" y="3479"/>
                    </a:lnTo>
                    <a:lnTo>
                      <a:pt x="19953" y="4298"/>
                    </a:lnTo>
                    <a:lnTo>
                      <a:pt x="18930" y="5321"/>
                    </a:lnTo>
                    <a:lnTo>
                      <a:pt x="18009" y="6242"/>
                    </a:lnTo>
                    <a:lnTo>
                      <a:pt x="17088" y="7368"/>
                    </a:lnTo>
                    <a:lnTo>
                      <a:pt x="16270" y="8493"/>
                    </a:lnTo>
                    <a:lnTo>
                      <a:pt x="15553" y="9721"/>
                    </a:lnTo>
                    <a:lnTo>
                      <a:pt x="14940" y="10949"/>
                    </a:lnTo>
                    <a:lnTo>
                      <a:pt x="14428" y="12279"/>
                    </a:lnTo>
                    <a:lnTo>
                      <a:pt x="1126" y="12279"/>
                    </a:lnTo>
                    <a:lnTo>
                      <a:pt x="1024" y="15451"/>
                    </a:lnTo>
                    <a:lnTo>
                      <a:pt x="819" y="18520"/>
                    </a:lnTo>
                    <a:lnTo>
                      <a:pt x="513" y="21488"/>
                    </a:lnTo>
                    <a:lnTo>
                      <a:pt x="1" y="24557"/>
                    </a:lnTo>
                    <a:lnTo>
                      <a:pt x="14428" y="24557"/>
                    </a:lnTo>
                    <a:lnTo>
                      <a:pt x="14940" y="25887"/>
                    </a:lnTo>
                    <a:lnTo>
                      <a:pt x="15553" y="27115"/>
                    </a:lnTo>
                    <a:lnTo>
                      <a:pt x="16270" y="28343"/>
                    </a:lnTo>
                    <a:lnTo>
                      <a:pt x="17088" y="29469"/>
                    </a:lnTo>
                    <a:lnTo>
                      <a:pt x="18009" y="30594"/>
                    </a:lnTo>
                    <a:lnTo>
                      <a:pt x="18930" y="31617"/>
                    </a:lnTo>
                    <a:lnTo>
                      <a:pt x="19953" y="32538"/>
                    </a:lnTo>
                    <a:lnTo>
                      <a:pt x="21079" y="33357"/>
                    </a:lnTo>
                    <a:lnTo>
                      <a:pt x="22204" y="34175"/>
                    </a:lnTo>
                    <a:lnTo>
                      <a:pt x="23432" y="34891"/>
                    </a:lnTo>
                    <a:lnTo>
                      <a:pt x="24762" y="35403"/>
                    </a:lnTo>
                    <a:lnTo>
                      <a:pt x="26092" y="35915"/>
                    </a:lnTo>
                    <a:lnTo>
                      <a:pt x="27423" y="36324"/>
                    </a:lnTo>
                    <a:lnTo>
                      <a:pt x="28855" y="36631"/>
                    </a:lnTo>
                    <a:lnTo>
                      <a:pt x="30287" y="36836"/>
                    </a:lnTo>
                    <a:lnTo>
                      <a:pt x="31822" y="36836"/>
                    </a:lnTo>
                    <a:lnTo>
                      <a:pt x="33664" y="36733"/>
                    </a:lnTo>
                    <a:lnTo>
                      <a:pt x="35506" y="36529"/>
                    </a:lnTo>
                    <a:lnTo>
                      <a:pt x="37347" y="36017"/>
                    </a:lnTo>
                    <a:lnTo>
                      <a:pt x="39087" y="35403"/>
                    </a:lnTo>
                    <a:lnTo>
                      <a:pt x="40724" y="34585"/>
                    </a:lnTo>
                    <a:lnTo>
                      <a:pt x="42259" y="33664"/>
                    </a:lnTo>
                    <a:lnTo>
                      <a:pt x="43691" y="32640"/>
                    </a:lnTo>
                    <a:lnTo>
                      <a:pt x="45021" y="31413"/>
                    </a:lnTo>
                    <a:lnTo>
                      <a:pt x="46249" y="30185"/>
                    </a:lnTo>
                    <a:lnTo>
                      <a:pt x="47375" y="28752"/>
                    </a:lnTo>
                    <a:lnTo>
                      <a:pt x="48296" y="27218"/>
                    </a:lnTo>
                    <a:lnTo>
                      <a:pt x="49114" y="25580"/>
                    </a:lnTo>
                    <a:lnTo>
                      <a:pt x="49728" y="23943"/>
                    </a:lnTo>
                    <a:lnTo>
                      <a:pt x="50240" y="22102"/>
                    </a:lnTo>
                    <a:lnTo>
                      <a:pt x="50547" y="20362"/>
                    </a:lnTo>
                    <a:lnTo>
                      <a:pt x="50649" y="18418"/>
                    </a:lnTo>
                    <a:lnTo>
                      <a:pt x="50547" y="16576"/>
                    </a:lnTo>
                    <a:lnTo>
                      <a:pt x="50240" y="14735"/>
                    </a:lnTo>
                    <a:lnTo>
                      <a:pt x="49728" y="12995"/>
                    </a:lnTo>
                    <a:lnTo>
                      <a:pt x="49114" y="11256"/>
                    </a:lnTo>
                    <a:lnTo>
                      <a:pt x="48296" y="9619"/>
                    </a:lnTo>
                    <a:lnTo>
                      <a:pt x="47375" y="8186"/>
                    </a:lnTo>
                    <a:lnTo>
                      <a:pt x="46249" y="6754"/>
                    </a:lnTo>
                    <a:lnTo>
                      <a:pt x="45021" y="5424"/>
                    </a:lnTo>
                    <a:lnTo>
                      <a:pt x="43691" y="4196"/>
                    </a:lnTo>
                    <a:lnTo>
                      <a:pt x="42259" y="3173"/>
                    </a:lnTo>
                    <a:lnTo>
                      <a:pt x="40724" y="2252"/>
                    </a:lnTo>
                    <a:lnTo>
                      <a:pt x="39087" y="1433"/>
                    </a:lnTo>
                    <a:lnTo>
                      <a:pt x="37347" y="819"/>
                    </a:lnTo>
                    <a:lnTo>
                      <a:pt x="35506" y="410"/>
                    </a:lnTo>
                    <a:lnTo>
                      <a:pt x="33664" y="103"/>
                    </a:lnTo>
                    <a:lnTo>
                      <a:pt x="318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4963650" y="2693775"/>
                <a:ext cx="1465725" cy="1227850"/>
              </a:xfrm>
              <a:custGeom>
                <a:rect b="b" l="l" r="r" t="t"/>
                <a:pathLst>
                  <a:path extrusionOk="0" h="49114" w="58629">
                    <a:moveTo>
                      <a:pt x="4809" y="1"/>
                    </a:moveTo>
                    <a:lnTo>
                      <a:pt x="4400" y="1228"/>
                    </a:lnTo>
                    <a:lnTo>
                      <a:pt x="3990" y="2354"/>
                    </a:lnTo>
                    <a:lnTo>
                      <a:pt x="2967" y="4810"/>
                    </a:lnTo>
                    <a:lnTo>
                      <a:pt x="1637" y="7981"/>
                    </a:lnTo>
                    <a:lnTo>
                      <a:pt x="0" y="12279"/>
                    </a:lnTo>
                    <a:lnTo>
                      <a:pt x="12688" y="12279"/>
                    </a:lnTo>
                    <a:lnTo>
                      <a:pt x="23124" y="22818"/>
                    </a:lnTo>
                    <a:lnTo>
                      <a:pt x="22408" y="24660"/>
                    </a:lnTo>
                    <a:lnTo>
                      <a:pt x="21794" y="26604"/>
                    </a:lnTo>
                    <a:lnTo>
                      <a:pt x="21487" y="28650"/>
                    </a:lnTo>
                    <a:lnTo>
                      <a:pt x="21385" y="30696"/>
                    </a:lnTo>
                    <a:lnTo>
                      <a:pt x="21487" y="32640"/>
                    </a:lnTo>
                    <a:lnTo>
                      <a:pt x="21794" y="34380"/>
                    </a:lnTo>
                    <a:lnTo>
                      <a:pt x="22203" y="36222"/>
                    </a:lnTo>
                    <a:lnTo>
                      <a:pt x="22817" y="37859"/>
                    </a:lnTo>
                    <a:lnTo>
                      <a:pt x="23636" y="39496"/>
                    </a:lnTo>
                    <a:lnTo>
                      <a:pt x="24557" y="41031"/>
                    </a:lnTo>
                    <a:lnTo>
                      <a:pt x="25580" y="42463"/>
                    </a:lnTo>
                    <a:lnTo>
                      <a:pt x="26808" y="43691"/>
                    </a:lnTo>
                    <a:lnTo>
                      <a:pt x="28036" y="44919"/>
                    </a:lnTo>
                    <a:lnTo>
                      <a:pt x="29468" y="45942"/>
                    </a:lnTo>
                    <a:lnTo>
                      <a:pt x="31003" y="46863"/>
                    </a:lnTo>
                    <a:lnTo>
                      <a:pt x="32640" y="47681"/>
                    </a:lnTo>
                    <a:lnTo>
                      <a:pt x="34277" y="48295"/>
                    </a:lnTo>
                    <a:lnTo>
                      <a:pt x="36119" y="48807"/>
                    </a:lnTo>
                    <a:lnTo>
                      <a:pt x="37961" y="49012"/>
                    </a:lnTo>
                    <a:lnTo>
                      <a:pt x="39802" y="49114"/>
                    </a:lnTo>
                    <a:lnTo>
                      <a:pt x="41644" y="49012"/>
                    </a:lnTo>
                    <a:lnTo>
                      <a:pt x="43486" y="48807"/>
                    </a:lnTo>
                    <a:lnTo>
                      <a:pt x="45327" y="48295"/>
                    </a:lnTo>
                    <a:lnTo>
                      <a:pt x="47067" y="47681"/>
                    </a:lnTo>
                    <a:lnTo>
                      <a:pt x="48704" y="46863"/>
                    </a:lnTo>
                    <a:lnTo>
                      <a:pt x="50239" y="45942"/>
                    </a:lnTo>
                    <a:lnTo>
                      <a:pt x="51671" y="44919"/>
                    </a:lnTo>
                    <a:lnTo>
                      <a:pt x="53001" y="43691"/>
                    </a:lnTo>
                    <a:lnTo>
                      <a:pt x="54229" y="42463"/>
                    </a:lnTo>
                    <a:lnTo>
                      <a:pt x="55355" y="41031"/>
                    </a:lnTo>
                    <a:lnTo>
                      <a:pt x="56276" y="39496"/>
                    </a:lnTo>
                    <a:lnTo>
                      <a:pt x="57094" y="37859"/>
                    </a:lnTo>
                    <a:lnTo>
                      <a:pt x="57708" y="36222"/>
                    </a:lnTo>
                    <a:lnTo>
                      <a:pt x="58220" y="34380"/>
                    </a:lnTo>
                    <a:lnTo>
                      <a:pt x="58527" y="32640"/>
                    </a:lnTo>
                    <a:lnTo>
                      <a:pt x="58629" y="30696"/>
                    </a:lnTo>
                    <a:lnTo>
                      <a:pt x="58527" y="28855"/>
                    </a:lnTo>
                    <a:lnTo>
                      <a:pt x="58220" y="27013"/>
                    </a:lnTo>
                    <a:lnTo>
                      <a:pt x="57708" y="25273"/>
                    </a:lnTo>
                    <a:lnTo>
                      <a:pt x="57094" y="23534"/>
                    </a:lnTo>
                    <a:lnTo>
                      <a:pt x="56276" y="21897"/>
                    </a:lnTo>
                    <a:lnTo>
                      <a:pt x="55355" y="20464"/>
                    </a:lnTo>
                    <a:lnTo>
                      <a:pt x="54229" y="19032"/>
                    </a:lnTo>
                    <a:lnTo>
                      <a:pt x="53001" y="17702"/>
                    </a:lnTo>
                    <a:lnTo>
                      <a:pt x="51671" y="16474"/>
                    </a:lnTo>
                    <a:lnTo>
                      <a:pt x="50239" y="15451"/>
                    </a:lnTo>
                    <a:lnTo>
                      <a:pt x="48704" y="14530"/>
                    </a:lnTo>
                    <a:lnTo>
                      <a:pt x="47067" y="13711"/>
                    </a:lnTo>
                    <a:lnTo>
                      <a:pt x="45327" y="13097"/>
                    </a:lnTo>
                    <a:lnTo>
                      <a:pt x="43486" y="12688"/>
                    </a:lnTo>
                    <a:lnTo>
                      <a:pt x="41644" y="12381"/>
                    </a:lnTo>
                    <a:lnTo>
                      <a:pt x="39802" y="12279"/>
                    </a:lnTo>
                    <a:lnTo>
                      <a:pt x="37654" y="12381"/>
                    </a:lnTo>
                    <a:lnTo>
                      <a:pt x="35709" y="12790"/>
                    </a:lnTo>
                    <a:lnTo>
                      <a:pt x="33765" y="13302"/>
                    </a:lnTo>
                    <a:lnTo>
                      <a:pt x="31924" y="14121"/>
                    </a:lnTo>
                    <a:lnTo>
                      <a:pt x="17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20"/>
          <p:cNvSpPr txBox="1"/>
          <p:nvPr/>
        </p:nvSpPr>
        <p:spPr>
          <a:xfrm>
            <a:off x="1542975" y="3215225"/>
            <a:ext cx="70932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Sentiment Analysis of Political Tweets for Israel using Machine Learning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1619175" y="3559625"/>
            <a:ext cx="69003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Focused on analyzing tweets about Israel (e.g. #IsraelUnderAttack, #IStandWithIsrael, #WeStandWithIsrael, #IsraelPalestineConflict)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Data worked upon is dated May 2021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Utilized techniques like SVM, DT, and NB to train model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32004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Results: NB model obtained highest accuracy of 93.21%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6920150" y="457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Gangwar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 al., 2022)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6972825" y="2738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(Sahayak et al., 2015) </a:t>
            </a:r>
            <a:endParaRPr/>
          </a:p>
        </p:txBody>
      </p:sp>
      <p:sp>
        <p:nvSpPr>
          <p:cNvPr id="322" name="Google Shape;322;p20"/>
          <p:cNvSpPr txBox="1"/>
          <p:nvPr/>
        </p:nvSpPr>
        <p:spPr>
          <a:xfrm>
            <a:off x="7447975" y="1368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(Huang, 2023)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63600" y="-2689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0"/>
              <a:t>1,360 Tweets</a:t>
            </a:r>
            <a:endParaRPr sz="10000"/>
          </a:p>
        </p:txBody>
      </p:sp>
      <p:sp>
        <p:nvSpPr>
          <p:cNvPr id="328" name="Google Shape;328;p21"/>
          <p:cNvSpPr txBox="1"/>
          <p:nvPr>
            <p:ph idx="1" type="body"/>
          </p:nvPr>
        </p:nvSpPr>
        <p:spPr>
          <a:xfrm>
            <a:off x="163600" y="454737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Scraped using the Octoparse API</a:t>
            </a:r>
            <a:endParaRPr i="1"/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313" y="1622888"/>
            <a:ext cx="5876175" cy="29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5357" r="5357" t="0"/>
          <a:stretch/>
        </p:blipFill>
        <p:spPr>
          <a:xfrm>
            <a:off x="3100575" y="68087"/>
            <a:ext cx="5934950" cy="50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185350" y="1089225"/>
            <a:ext cx="28623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Breakdown of Tweets by Hashtag:</a:t>
            </a:r>
            <a:endParaRPr sz="17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#ProPalestine = 451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#ProIsrael = 397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#IsraelPalestineWar = 231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#Palestine = 127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#Israel = 124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#IsraelPalestineConflict = 30</a:t>
            </a:r>
            <a:endParaRPr sz="1300"/>
          </a:p>
        </p:txBody>
      </p:sp>
      <p:sp>
        <p:nvSpPr>
          <p:cNvPr id="336" name="Google Shape;336;p22"/>
          <p:cNvSpPr/>
          <p:nvPr/>
        </p:nvSpPr>
        <p:spPr>
          <a:xfrm rot="5400000">
            <a:off x="-150" y="150"/>
            <a:ext cx="715200" cy="714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/>
          <p:nvPr/>
        </p:nvSpPr>
        <p:spPr>
          <a:xfrm>
            <a:off x="3531650" y="1162050"/>
            <a:ext cx="2233500" cy="822900"/>
          </a:xfrm>
          <a:prstGeom prst="roundRect">
            <a:avLst>
              <a:gd fmla="val 16667" name="adj"/>
            </a:avLst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6541850" y="1177500"/>
            <a:ext cx="2130900" cy="79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>
            <a:off x="622450" y="1162050"/>
            <a:ext cx="2011500" cy="822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</a:t>
            </a:r>
            <a:r>
              <a:rPr lang="en"/>
              <a:t> Tweets by Hand</a:t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7323825" y="935150"/>
            <a:ext cx="519600" cy="371400"/>
          </a:xfrm>
          <a:prstGeom prst="roundRect">
            <a:avLst>
              <a:gd fmla="val 16667" name="adj"/>
            </a:avLst>
          </a:pr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6573975" y="1458825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Supporting Palestine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4337013" y="946425"/>
            <a:ext cx="519600" cy="371400"/>
          </a:xfrm>
          <a:prstGeom prst="roundRect">
            <a:avLst>
              <a:gd fmla="val 16667" name="adj"/>
            </a:avLst>
          </a:pr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3605112" y="1451450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Neutral/News Report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9" name="Google Shape;349;p23"/>
          <p:cNvGrpSpPr/>
          <p:nvPr/>
        </p:nvGrpSpPr>
        <p:grpSpPr>
          <a:xfrm>
            <a:off x="562769" y="889895"/>
            <a:ext cx="2130849" cy="861632"/>
            <a:chOff x="559136" y="952410"/>
            <a:chExt cx="2057400" cy="802937"/>
          </a:xfrm>
        </p:grpSpPr>
        <p:sp>
          <p:nvSpPr>
            <p:cNvPr id="350" name="Google Shape;350;p23"/>
            <p:cNvSpPr txBox="1"/>
            <p:nvPr/>
          </p:nvSpPr>
          <p:spPr>
            <a:xfrm>
              <a:off x="559136" y="1423547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Supporting Israel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1297718" y="952410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-1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75" y="2149725"/>
            <a:ext cx="6877391" cy="2853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/>
        </p:nvSpPr>
        <p:spPr>
          <a:xfrm>
            <a:off x="1876050" y="445675"/>
            <a:ext cx="539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Polarity</a:t>
            </a:r>
            <a:r>
              <a:rPr b="1" lang="en" sz="2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 General and Per Keyword</a:t>
            </a:r>
            <a:endParaRPr b="1" sz="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401" y="1092168"/>
            <a:ext cx="5046601" cy="390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0" y="1215650"/>
            <a:ext cx="3915077" cy="3020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